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6.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7.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18.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9.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0.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2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2.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24.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5.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26.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27.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28.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29.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30.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31.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32.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33.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notesSlides/notesSlide34.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3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36.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notesSlides/notesSlide37.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38.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39.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40.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41.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42.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notesSlides/notesSlide43.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354" r:id="rId2"/>
    <p:sldId id="361" r:id="rId3"/>
    <p:sldId id="362" r:id="rId4"/>
    <p:sldId id="458" r:id="rId5"/>
    <p:sldId id="363" r:id="rId6"/>
    <p:sldId id="416" r:id="rId7"/>
    <p:sldId id="448" r:id="rId8"/>
    <p:sldId id="366" r:id="rId9"/>
    <p:sldId id="459" r:id="rId10"/>
    <p:sldId id="455" r:id="rId11"/>
    <p:sldId id="453" r:id="rId12"/>
    <p:sldId id="398" r:id="rId13"/>
    <p:sldId id="399" r:id="rId14"/>
    <p:sldId id="400" r:id="rId15"/>
    <p:sldId id="408" r:id="rId16"/>
    <p:sldId id="425" r:id="rId17"/>
    <p:sldId id="417" r:id="rId18"/>
    <p:sldId id="418" r:id="rId19"/>
    <p:sldId id="401" r:id="rId20"/>
    <p:sldId id="386" r:id="rId21"/>
    <p:sldId id="460" r:id="rId22"/>
    <p:sldId id="402" r:id="rId23"/>
    <p:sldId id="421" r:id="rId24"/>
    <p:sldId id="427" r:id="rId25"/>
    <p:sldId id="403" r:id="rId26"/>
    <p:sldId id="405" r:id="rId27"/>
    <p:sldId id="410" r:id="rId28"/>
    <p:sldId id="406" r:id="rId29"/>
    <p:sldId id="423" r:id="rId30"/>
    <p:sldId id="411" r:id="rId31"/>
    <p:sldId id="426" r:id="rId32"/>
    <p:sldId id="420" r:id="rId33"/>
    <p:sldId id="409" r:id="rId34"/>
    <p:sldId id="428" r:id="rId35"/>
    <p:sldId id="461" r:id="rId36"/>
    <p:sldId id="404" r:id="rId37"/>
    <p:sldId id="429" r:id="rId38"/>
    <p:sldId id="414" r:id="rId39"/>
    <p:sldId id="462" r:id="rId40"/>
    <p:sldId id="387" r:id="rId41"/>
    <p:sldId id="441" r:id="rId42"/>
    <p:sldId id="424" r:id="rId43"/>
    <p:sldId id="456" r:id="rId44"/>
    <p:sldId id="364" r:id="rId45"/>
    <p:sldId id="360" r:id="rId46"/>
    <p:sldId id="463" r:id="rId47"/>
    <p:sldId id="464" r:id="rId48"/>
    <p:sldId id="465" r:id="rId49"/>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1219">
          <p15:clr>
            <a:srgbClr val="A4A3A4"/>
          </p15:clr>
        </p15:guide>
        <p15:guide id="2" orient="horz" pos="147">
          <p15:clr>
            <a:srgbClr val="A4A3A4"/>
          </p15:clr>
        </p15:guide>
        <p15:guide id="3" orient="horz">
          <p15:clr>
            <a:srgbClr val="A4A3A4"/>
          </p15:clr>
        </p15:guide>
        <p15:guide id="4" orient="horz" pos="3756">
          <p15:clr>
            <a:srgbClr val="A4A3A4"/>
          </p15:clr>
        </p15:guide>
        <p15:guide id="5" pos="339">
          <p15:clr>
            <a:srgbClr val="A4A3A4"/>
          </p15:clr>
        </p15:guide>
        <p15:guide id="6" pos="563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F9C35"/>
    <a:srgbClr val="34B233"/>
    <a:srgbClr val="000000"/>
    <a:srgbClr val="292929"/>
    <a:srgbClr val="D5D2CA"/>
    <a:srgbClr val="00517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9" autoAdjust="0"/>
    <p:restoredTop sz="77793" autoAdjust="0"/>
  </p:normalViewPr>
  <p:slideViewPr>
    <p:cSldViewPr snapToGrid="0">
      <p:cViewPr varScale="1">
        <p:scale>
          <a:sx n="85" d="100"/>
          <a:sy n="85" d="100"/>
        </p:scale>
        <p:origin x="600" y="84"/>
      </p:cViewPr>
      <p:guideLst>
        <p:guide orient="horz" pos="1219"/>
        <p:guide orient="horz" pos="147"/>
        <p:guide orient="horz"/>
        <p:guide orient="horz" pos="3756"/>
        <p:guide pos="339"/>
        <p:guide pos="5633"/>
      </p:guideLst>
    </p:cSldViewPr>
  </p:slideViewPr>
  <p:notesTextViewPr>
    <p:cViewPr>
      <p:scale>
        <a:sx n="120" d="100"/>
        <a:sy n="120" d="100"/>
      </p:scale>
      <p:origin x="0" y="0"/>
    </p:cViewPr>
  </p:notesTextViewPr>
  <p:sorterViewPr>
    <p:cViewPr>
      <p:scale>
        <a:sx n="100" d="100"/>
        <a:sy n="100" d="100"/>
      </p:scale>
      <p:origin x="0" y="0"/>
    </p:cViewPr>
  </p:sorterViewPr>
  <p:notesViewPr>
    <p:cSldViewPr snapToGrid="0">
      <p:cViewPr varScale="1">
        <p:scale>
          <a:sx n="101" d="100"/>
          <a:sy n="101" d="100"/>
        </p:scale>
        <p:origin x="-352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56C34F3-4E32-4473-9BB8-4D61D80474F8}" type="datetimeFigureOut">
              <a:rPr lang="nl-NL"/>
              <a:pPr>
                <a:defRPr/>
              </a:pPr>
              <a:t>19-6-2015</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C3FB661-D8C0-45AE-8CCE-6C810CC936D0}" type="slidenum">
              <a:rPr lang="nl-NL"/>
              <a:pPr>
                <a:defRPr/>
              </a:pPr>
              <a:t>‹#›</a:t>
            </a:fld>
            <a:endParaRPr lang="nl-NL"/>
          </a:p>
        </p:txBody>
      </p:sp>
    </p:spTree>
    <p:extLst>
      <p:ext uri="{BB962C8B-B14F-4D97-AF65-F5344CB8AC3E}">
        <p14:creationId xmlns:p14="http://schemas.microsoft.com/office/powerpoint/2010/main" val="263407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ECB4972-41B6-4A14-AAA6-9C66D2AD92B4}" type="datetimeFigureOut">
              <a:rPr lang="en-GB"/>
              <a:pPr>
                <a:defRPr/>
              </a:pPr>
              <a:t>19/06/2015</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41F3CB1-D075-420F-AB80-C315EF4EF379}" type="slidenum">
              <a:rPr lang="en-GB"/>
              <a:pPr>
                <a:defRPr/>
              </a:pPr>
              <a:t>‹#›</a:t>
            </a:fld>
            <a:endParaRPr lang="en-GB" dirty="0"/>
          </a:p>
        </p:txBody>
      </p:sp>
    </p:spTree>
    <p:extLst>
      <p:ext uri="{BB962C8B-B14F-4D97-AF65-F5344CB8AC3E}">
        <p14:creationId xmlns:p14="http://schemas.microsoft.com/office/powerpoint/2010/main" val="3628353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pPr algn="l" rtl="0" eaLnBrk="1" hangingPunct="1"/>
            <a:r>
              <a:rPr lang="fr" b="0" i="0" u="none" baseline="0" dirty="0"/>
              <a:t>GOFC-GOLD </a:t>
            </a:r>
            <a:r>
              <a:rPr lang="fr" b="0" i="1" u="none" baseline="0" dirty="0"/>
              <a:t>Sourcebook</a:t>
            </a:r>
            <a:r>
              <a:rPr lang="fr" b="0" i="0" u="none" baseline="0" dirty="0"/>
              <a:t> section 1.2 : UNFCCC Context and Requirements</a:t>
            </a:r>
          </a:p>
          <a:p>
            <a:pPr algn="l" rtl="0" eaLnBrk="1" hangingPunct="1"/>
            <a:r>
              <a:rPr lang="fr" b="0" i="0" u="none" baseline="0" dirty="0"/>
              <a:t>GOFC-GOLD </a:t>
            </a:r>
            <a:r>
              <a:rPr lang="fr" b="0" i="1" u="none" baseline="0" dirty="0"/>
              <a:t>Sourcebook </a:t>
            </a:r>
            <a:r>
              <a:rPr lang="fr" b="0" i="0" u="none" baseline="0" dirty="0"/>
              <a:t>section 2.1 : Monitoring of Changes in Forest Area</a:t>
            </a:r>
            <a:endParaRPr lang="fr" dirty="0" smtClean="0"/>
          </a:p>
          <a:p>
            <a:pPr algn="l" rtl="0" eaLnBrk="1" hangingPunct="1"/>
            <a:r>
              <a:rPr lang="fr" b="0" i="0" u="none" baseline="0" dirty="0"/>
              <a:t>GOFC-GOLD </a:t>
            </a:r>
            <a:r>
              <a:rPr lang="fr" b="0" i="1" u="none" baseline="0" dirty="0"/>
              <a:t>Sourcebook</a:t>
            </a:r>
            <a:r>
              <a:rPr lang="fr" b="0" i="0" u="none" baseline="0" dirty="0"/>
              <a:t> section 2.7 : Estimation of Uncertainties</a:t>
            </a:r>
          </a:p>
          <a:p>
            <a:pPr algn="l" rtl="0" eaLnBrk="1" hangingPunct="1"/>
            <a:r>
              <a:rPr lang="fr" b="0" i="0" u="none" baseline="0" dirty="0"/>
              <a:t>GOFC-GOLD </a:t>
            </a:r>
            <a:r>
              <a:rPr lang="fr" b="0" i="1" u="none" baseline="0" dirty="0"/>
              <a:t>Sourcebook</a:t>
            </a:r>
            <a:r>
              <a:rPr lang="fr" b="0" i="0" u="none" baseline="0" dirty="0"/>
              <a:t> section 2.9 : Guidance on Reporting</a:t>
            </a:r>
          </a:p>
          <a:p>
            <a:pPr algn="l" rtl="0" eaLnBrk="1" hangingPunct="1"/>
            <a:r>
              <a:rPr lang="fr" b="0" i="0" u="none" baseline="0" dirty="0"/>
              <a:t>GOFC-GOLD </a:t>
            </a:r>
            <a:r>
              <a:rPr lang="fr" b="0" i="1" u="none" baseline="0" dirty="0"/>
              <a:t>Sourcebook</a:t>
            </a:r>
            <a:r>
              <a:rPr lang="fr" b="0" i="0" u="none" baseline="0" dirty="0"/>
              <a:t> section 3.2 : Overview of the Existing Forest Area Changes Monitoring Systems (Country examples of Brazil, India, and Central Africa)</a:t>
            </a:r>
          </a:p>
          <a:p>
            <a:pPr marL="0" marR="0" indent="0" algn="l" defTabSz="914400" rtl="0" eaLnBrk="1" fontAlgn="base" latinLnBrk="0" hangingPunct="1">
              <a:lnSpc>
                <a:spcPct val="100000"/>
              </a:lnSpc>
              <a:spcBef>
                <a:spcPct val="30000"/>
              </a:spcBef>
              <a:spcAft>
                <a:spcPct val="0"/>
              </a:spcAft>
              <a:buClrTx/>
              <a:buSzTx/>
              <a:buFontTx/>
              <a:buNone/>
              <a:tabLst/>
              <a:defRPr/>
            </a:pPr>
            <a:r>
              <a:rPr lang="fr" sz="1200" b="0" i="0" u="none" baseline="0" dirty="0"/>
              <a:t>GFOI 2014</a:t>
            </a:r>
            <a:endParaRPr lang="fr" dirty="0" smtClean="0"/>
          </a:p>
        </p:txBody>
      </p:sp>
    </p:spTree>
    <p:extLst>
      <p:ext uri="{BB962C8B-B14F-4D97-AF65-F5344CB8AC3E}">
        <p14:creationId xmlns:p14="http://schemas.microsoft.com/office/powerpoint/2010/main" val="250116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59395" name="Rectangle 3"/>
          <p:cNvSpPr>
            <a:spLocks noGrp="1"/>
          </p:cNvSpPr>
          <p:nvPr>
            <p:ph type="body" idx="1"/>
          </p:nvPr>
        </p:nvSpPr>
        <p:spPr bwMode="auto"/>
        <p:txBody>
          <a:bodyPr wrap="square" numCol="1" anchor="t" anchorCtr="0" compatLnSpc="1">
            <a:prstTxWarp prst="textNoShape">
              <a:avLst/>
            </a:prstTxWarp>
          </a:bodyPr>
          <a:lstStyle/>
          <a:p>
            <a:pPr marL="171450" indent="-171450" algn="l" rtl="0" eaLnBrk="1" hangingPunct="1">
              <a:buFontTx/>
              <a:buChar char="-"/>
              <a:defRPr/>
            </a:pPr>
            <a:r>
              <a:rPr lang="fr" b="0" i="0" u="none" baseline="0"/>
              <a:t>La définition de la FAO est tirée des évaluations des ressources forestières mondiales FRA (2010) et FRA (2015)</a:t>
            </a:r>
          </a:p>
          <a:p>
            <a:pPr marL="0" indent="0" algn="l" rtl="0" eaLnBrk="1" hangingPunct="1">
              <a:buFontTx/>
              <a:buNone/>
              <a:defRPr/>
            </a:pPr>
            <a:endParaRPr lang="fr" dirty="0" smtClean="0"/>
          </a:p>
          <a:p>
            <a:pPr algn="l" rtl="0">
              <a:defRPr/>
            </a:pPr>
            <a:r>
              <a:rPr lang="fr" b="0" i="0" u="none" baseline="0"/>
              <a:t>Les valeurs du couvert arboré, de la hauteur des arbres et de la superficie retenues pour le protocole de Kyoto doivent être sélectionnées en tenant compte du fait que les jeunes peuplements n’ayant pas encore atteint le couvert ou la hauteur nécessaires sont inclus dans les forêts.</a:t>
            </a:r>
            <a:endParaRPr lang="fr" dirty="0" smtClean="0"/>
          </a:p>
          <a:p>
            <a:pPr lvl="1" algn="l" rtl="0">
              <a:buFontTx/>
              <a:buNone/>
              <a:defRPr/>
            </a:pPr>
            <a:endParaRPr lang="fr" dirty="0" smtClean="0"/>
          </a:p>
          <a:p>
            <a:pPr marL="171450" lvl="1" indent="-171450" algn="l" rtl="0">
              <a:spcBef>
                <a:spcPts val="0"/>
              </a:spcBef>
              <a:buFontTx/>
              <a:buChar char="-"/>
              <a:defRPr/>
            </a:pPr>
            <a:r>
              <a:rPr lang="fr" b="0" i="0" u="none" baseline="0"/>
              <a:t>Des sous-catégories (ou types) de forêts peuvent être définies en conformité avec la définition des forêts.</a:t>
            </a:r>
          </a:p>
          <a:p>
            <a:pPr algn="l" rtl="0">
              <a:defRPr/>
            </a:pPr>
            <a:endParaRPr lang="fr" dirty="0" smtClean="0"/>
          </a:p>
          <a:p>
            <a:pPr marL="0" lvl="1" indent="0" algn="l" rtl="0">
              <a:spcBef>
                <a:spcPts val="0"/>
              </a:spcBef>
              <a:buFontTx/>
              <a:buNone/>
              <a:defRPr/>
            </a:pPr>
            <a:r>
              <a:rPr lang="fr" b="0" i="0" u="none" baseline="0"/>
              <a:t>Sources:</a:t>
            </a:r>
            <a:r>
              <a:rPr lang="fr"/>
              <a:t/>
            </a:r>
            <a:br>
              <a:rPr lang="fr"/>
            </a:br>
            <a:r>
              <a:rPr lang="fr" b="0" i="0" u="none" baseline="0"/>
              <a:t>FAO (Organisation des Nations Unies pour l’alimentation et l’agriculture) 2010. Évaluation des ressources forestières mondiales, FAO, 2010. Rome: FAO. http://www.fao.org/docrep/013/i1757e/i1757e.pdf;</a:t>
            </a:r>
          </a:p>
          <a:p>
            <a:pPr marL="0" lvl="1" indent="0" algn="l" rtl="0">
              <a:spcBef>
                <a:spcPts val="0"/>
              </a:spcBef>
              <a:buFontTx/>
              <a:buNone/>
              <a:defRPr/>
            </a:pPr>
            <a:r>
              <a:rPr lang="fr" b="0" i="0" u="none" baseline="0"/>
              <a:t>FAO (Organisation des Nations Unies pour l’alimentation et l’agriculture) 2015. Évaluation des ressources forestières mondiales, FAO, 2015. Rome: FAO. http://www.fao.org/forestry/fra/fra2015/en/.</a:t>
            </a:r>
          </a:p>
          <a:p>
            <a:pPr marL="0" lvl="1" indent="0" algn="l" rtl="0">
              <a:spcBef>
                <a:spcPts val="0"/>
              </a:spcBef>
              <a:buFontTx/>
              <a:buNone/>
              <a:defRPr/>
            </a:pPr>
            <a:endParaRPr lang="fr" dirty="0" smtClean="0"/>
          </a:p>
          <a:p>
            <a:pPr algn="l" rtl="0" eaLnBrk="1" hangingPunct="1">
              <a:defRPr/>
            </a:pPr>
            <a:endParaRPr lang="fr" dirty="0" smtClean="0"/>
          </a:p>
        </p:txBody>
      </p:sp>
    </p:spTree>
    <p:extLst>
      <p:ext uri="{BB962C8B-B14F-4D97-AF65-F5344CB8AC3E}">
        <p14:creationId xmlns:p14="http://schemas.microsoft.com/office/powerpoint/2010/main" val="881210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59395" name="Rectangle 3"/>
          <p:cNvSpPr>
            <a:spLocks noGrp="1"/>
          </p:cNvSpPr>
          <p:nvPr>
            <p:ph type="body" idx="1"/>
          </p:nvPr>
        </p:nvSpPr>
        <p:spPr bwMode="auto"/>
        <p:txBody>
          <a:bodyPr wrap="square" numCol="1" anchor="t" anchorCtr="0" compatLnSpc="1">
            <a:prstTxWarp prst="textNoShape">
              <a:avLst/>
            </a:prstTxWarp>
          </a:bodyPr>
          <a:lstStyle/>
          <a:p>
            <a:pPr marL="171450" indent="-171450" algn="l" rtl="0">
              <a:buFontTx/>
              <a:buChar char="-"/>
              <a:defRPr/>
            </a:pPr>
            <a:r>
              <a:rPr lang="fr" sz="1200" b="0" i="0" u="none" kern="1200" baseline="0">
                <a:solidFill>
                  <a:schemeClr val="tx1"/>
                </a:solidFill>
                <a:effectLst/>
                <a:latin typeface="+mn-lt"/>
                <a:ea typeface="+mn-ea"/>
                <a:cs typeface="+mn-cs"/>
              </a:rPr>
              <a:t>On notera également qu’aucun accord sur une définition des forêts n’existe dans le cadre de REDD+.</a:t>
            </a:r>
          </a:p>
          <a:p>
            <a:pPr marL="0" indent="0" algn="l" rtl="0">
              <a:buFontTx/>
              <a:buNone/>
              <a:defRPr/>
            </a:pPr>
            <a:endParaRPr lang="fr" sz="1200" kern="1200" dirty="0" smtClean="0">
              <a:solidFill>
                <a:schemeClr val="tx1"/>
              </a:solidFill>
              <a:effectLst/>
              <a:latin typeface="+mn-lt"/>
              <a:ea typeface="+mn-ea"/>
              <a:cs typeface="+mn-cs"/>
            </a:endParaRPr>
          </a:p>
          <a:p>
            <a:pPr marL="171450" indent="-171450" algn="l" rtl="0">
              <a:buFontTx/>
              <a:buChar char="-"/>
              <a:defRPr/>
            </a:pPr>
            <a:r>
              <a:rPr lang="fr" sz="1200" b="0" i="0" u="none" kern="1200" baseline="0">
                <a:solidFill>
                  <a:schemeClr val="tx1"/>
                </a:solidFill>
                <a:effectLst/>
                <a:latin typeface="+mn-lt"/>
                <a:ea typeface="+mn-ea"/>
                <a:cs typeface="+mn-cs"/>
              </a:rPr>
              <a:t>Les pays peuvent choisir leur propre définition des forêts à condition de la décrire clairement.</a:t>
            </a:r>
          </a:p>
          <a:p>
            <a:pPr marL="0" indent="0" algn="l" rtl="0">
              <a:buFontTx/>
              <a:buNone/>
              <a:defRPr/>
            </a:pPr>
            <a:endParaRPr lang="fr" sz="1200" kern="1200" dirty="0" smtClean="0">
              <a:solidFill>
                <a:schemeClr val="tx1"/>
              </a:solidFill>
              <a:effectLst/>
              <a:latin typeface="+mn-lt"/>
              <a:ea typeface="+mn-ea"/>
              <a:cs typeface="+mn-cs"/>
            </a:endParaRPr>
          </a:p>
          <a:p>
            <a:pPr marL="171450" marR="0" lvl="1" indent="-171450" algn="l" defTabSz="914400" rtl="0" eaLnBrk="0" fontAlgn="base" latinLnBrk="0" hangingPunct="0">
              <a:lnSpc>
                <a:spcPct val="100000"/>
              </a:lnSpc>
              <a:spcBef>
                <a:spcPts val="0"/>
              </a:spcBef>
              <a:spcAft>
                <a:spcPct val="0"/>
              </a:spcAft>
              <a:buClrTx/>
              <a:buSzTx/>
              <a:buFontTx/>
              <a:buChar char="-"/>
              <a:tabLst/>
              <a:defRPr/>
            </a:pPr>
            <a:r>
              <a:rPr lang="fr" b="0" i="0" u="none" baseline="0"/>
              <a:t>On notera également que les images de télédétection permettent d’observer le </a:t>
            </a:r>
            <a:r>
              <a:rPr lang="fr" b="1" i="0" u="none" baseline="0"/>
              <a:t>couvert terrestre</a:t>
            </a:r>
            <a:r>
              <a:rPr lang="fr" b="0" i="0" u="none" baseline="0"/>
              <a:t>. Des informations de terrain sont nécessaires pour connaître l’</a:t>
            </a:r>
            <a:r>
              <a:rPr lang="fr" b="1" i="0" u="none" baseline="0"/>
              <a:t>affectation des terres</a:t>
            </a:r>
            <a:r>
              <a:rPr lang="fr" b="0" i="0" u="none" baseline="0"/>
              <a:t>.</a:t>
            </a:r>
            <a:endParaRPr lang="fr" sz="1100" dirty="0" smtClean="0"/>
          </a:p>
          <a:p>
            <a:pPr marL="171450" lvl="1" indent="-171450" algn="l" rtl="0">
              <a:spcBef>
                <a:spcPts val="0"/>
              </a:spcBef>
              <a:buFontTx/>
              <a:buChar char="-"/>
              <a:defRPr/>
            </a:pPr>
            <a:endParaRPr lang="fr" dirty="0" smtClean="0"/>
          </a:p>
          <a:p>
            <a:pPr marL="171450" lvl="1" indent="-171450" algn="l" rtl="0">
              <a:spcBef>
                <a:spcPts val="0"/>
              </a:spcBef>
              <a:buFontTx/>
              <a:buChar char="-"/>
              <a:defRPr/>
            </a:pPr>
            <a:endParaRPr lang="fr" dirty="0" smtClean="0"/>
          </a:p>
          <a:p>
            <a:pPr lvl="1" algn="l" rtl="0">
              <a:buFontTx/>
              <a:buChar char="•"/>
              <a:defRPr/>
            </a:pPr>
            <a:endParaRPr lang="fr" dirty="0" smtClean="0"/>
          </a:p>
          <a:p>
            <a:pPr algn="l" rtl="0" eaLnBrk="1" hangingPunct="1">
              <a:defRPr/>
            </a:pPr>
            <a:endParaRPr lang="fr" dirty="0" smtClean="0"/>
          </a:p>
        </p:txBody>
      </p:sp>
    </p:spTree>
    <p:extLst>
      <p:ext uri="{BB962C8B-B14F-4D97-AF65-F5344CB8AC3E}">
        <p14:creationId xmlns:p14="http://schemas.microsoft.com/office/powerpoint/2010/main" val="3773845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buFontTx/>
              <a:buChar char="-"/>
            </a:pPr>
            <a:r>
              <a:rPr lang="fr" b="0" i="0" u="none" baseline="0"/>
              <a:t>Divers types de couvert terrestre existent sur le territoire national.</a:t>
            </a:r>
          </a:p>
          <a:p>
            <a:pPr marL="0" indent="0" algn="l" rtl="0">
              <a:buFontTx/>
              <a:buNone/>
            </a:pPr>
            <a:endParaRPr lang="fr" dirty="0" smtClean="0"/>
          </a:p>
          <a:p>
            <a:pPr marL="171450" indent="-171450" algn="l" rtl="0">
              <a:buFontTx/>
              <a:buChar char="-"/>
            </a:pPr>
            <a:r>
              <a:rPr lang="fr" b="0" i="0" u="none" baseline="0"/>
              <a:t>La surveillance REDD+ doit couvrir tous les espaces forestiers et la même zone doit être suivie pour chaque période étudiée. </a:t>
            </a:r>
          </a:p>
          <a:p>
            <a:pPr marL="0" indent="0" algn="l" rtl="0">
              <a:buFontTx/>
              <a:buNone/>
            </a:pPr>
            <a:endParaRPr lang="fr" dirty="0" smtClean="0"/>
          </a:p>
          <a:p>
            <a:pPr marL="171450" indent="-171450" algn="l" rtl="0">
              <a:buFontTx/>
              <a:buChar char="-"/>
            </a:pPr>
            <a:r>
              <a:rPr lang="fr" b="0" i="0" u="none" baseline="0"/>
              <a:t>Concernant le premier élément d’un mécanisme REDD+ lié à la réduction de l’espace forestier, il ne sera généralement pas nécessaire ni possible de surveiller l’intégralité du territoire national qui comprend également les terres non forestières.</a:t>
            </a:r>
          </a:p>
          <a:p>
            <a:pPr marL="0" indent="0" algn="l" rtl="0">
              <a:buFontTx/>
              <a:buNone/>
            </a:pPr>
            <a:endParaRPr lang="fr" dirty="0" smtClean="0"/>
          </a:p>
          <a:p>
            <a:pPr marL="171450" indent="-171450" algn="l" rtl="0">
              <a:buFontTx/>
              <a:buChar char="-"/>
            </a:pPr>
            <a:r>
              <a:rPr lang="fr" b="0" i="0" u="none" baseline="0"/>
              <a:t>Un masque forestier peut donc être désigné dans un premier temps pour identifier la zone devant être surveillée pendant chaque période, désignée carte de référence (benchmark map) dans le Manuel de référence GOFC-GOLD (2014, section 1.2.2).</a:t>
            </a:r>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641EBF18-EFE2-41E6-81D1-8CCC624132FE}" type="slidenum">
              <a:rPr/>
              <a:pPr/>
              <a:t>13</a:t>
            </a:fld>
            <a:endParaRPr lang="fr" dirty="0" smtClean="0"/>
          </a:p>
        </p:txBody>
      </p:sp>
    </p:spTree>
    <p:extLst>
      <p:ext uri="{BB962C8B-B14F-4D97-AF65-F5344CB8AC3E}">
        <p14:creationId xmlns:p14="http://schemas.microsoft.com/office/powerpoint/2010/main" val="1425187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buFontTx/>
              <a:buChar char="-"/>
            </a:pPr>
            <a:r>
              <a:rPr lang="fr" b="0" i="0" u="none" baseline="0"/>
              <a:t>Les données de télédétection jouent un rôle clé dans la cartographie du couvert forestier actuel mais aussi dans la détermination des taux historiques de déboisement.</a:t>
            </a:r>
          </a:p>
          <a:p>
            <a:pPr marL="0" indent="0" algn="l" rtl="0">
              <a:buFontTx/>
              <a:buNone/>
            </a:pPr>
            <a:endParaRPr lang="fr" dirty="0" smtClean="0"/>
          </a:p>
          <a:p>
            <a:pPr marL="171450" indent="-171450" algn="l" rtl="0">
              <a:buFontTx/>
              <a:buChar char="-"/>
            </a:pPr>
            <a:r>
              <a:rPr lang="fr" b="0" i="0" u="none" baseline="0"/>
              <a:t>Les données optiques à résolution moyenne ont été le principal outil de surveillance du déboisement. La série de données Landsat de la </a:t>
            </a:r>
            <a:r>
              <a:rPr lang="fr" b="0" i="1" u="none" baseline="0"/>
              <a:t>National Aeronautics and Space Administration </a:t>
            </a:r>
            <a:r>
              <a:rPr lang="fr" b="0" i="0" u="none" baseline="0"/>
              <a:t>(NASA) remonte aux années 1970. Landsat 7 ETM+ (avec des images striées) et Landsat 8 continuent de fournir des images de chaque lieu tous les 16 jours.</a:t>
            </a:r>
          </a:p>
          <a:p>
            <a:pPr marL="0" indent="0" algn="l" rtl="0">
              <a:buFontTx/>
              <a:buNone/>
            </a:pPr>
            <a:endParaRPr lang="fr" dirty="0" smtClean="0"/>
          </a:p>
          <a:p>
            <a:pPr marL="171450" indent="-171450" algn="l" rtl="0">
              <a:buFontTx/>
              <a:buChar char="-"/>
            </a:pPr>
            <a:r>
              <a:rPr lang="fr" b="0" i="0" u="none" baseline="0"/>
              <a:t>Cela étant, le long intervalle de temps entre les mesures spatiales à faible résolution augmente la probabilité d’images sans nuages et peut compléter les sources de données en cas de nébulosité persistante. Les données à faible résolution présentent également des avantages de coût, offrent une couverture spatiale complète et réduisent le volume de données à traiter.</a:t>
            </a:r>
          </a:p>
          <a:p>
            <a:pPr marL="0" indent="0" algn="l" rtl="0">
              <a:buFontTx/>
              <a:buNone/>
            </a:pPr>
            <a:endParaRPr lang="fr"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 b="0" i="0" u="none" baseline="0"/>
              <a:t>Les données Lidar et Radar se sont avérées utiles dans le cadre d’études mais ne sont généralement pas utilisées pour surveiller les forêts sur de vastes étendues. (Pour toute information complémentaire, voir le </a:t>
            </a:r>
            <a:r>
              <a:rPr lang="fr" sz="1200" b="0" i="0" u="none" baseline="0"/>
              <a:t>Module 2.8 « Aperçu et évolution de la technologie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 dirty="0" smtClean="0"/>
          </a:p>
          <a:p>
            <a:pPr marL="171450" indent="-171450" algn="l" rtl="0">
              <a:buFontTx/>
              <a:buChar char="-"/>
            </a:pPr>
            <a:r>
              <a:rPr lang="fr" b="0" i="0" u="none" baseline="0"/>
              <a:t>Outre les questions liées à la résolution spatiale et temporelle et les aspects financiers, un important facteur à prendre en compte lors de la sélection des données de télédétection est la saisonnalité du climat: plusieurs images devraient être utilisées en cas de types forestiers saisonniers (par exemple, en cas de saison sèche pendant laquelle les arbres perdent leurs feuilles). La variabilité interannuelle doit être considérée en tenant compte de la variabilité climatique.</a:t>
            </a:r>
            <a:endParaRPr lang="fr" dirty="0"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63B99712-7D30-4A88-95DC-4BAE6BAEAAC2}" type="slidenum">
              <a:rPr/>
              <a:pPr/>
              <a:t>14</a:t>
            </a:fld>
            <a:endParaRPr lang="fr" dirty="0" smtClean="0"/>
          </a:p>
        </p:txBody>
      </p:sp>
    </p:spTree>
    <p:extLst>
      <p:ext uri="{BB962C8B-B14F-4D97-AF65-F5344CB8AC3E}">
        <p14:creationId xmlns:p14="http://schemas.microsoft.com/office/powerpoint/2010/main" val="128118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buFontTx/>
              <a:buChar char="-"/>
            </a:pPr>
            <a:r>
              <a:rPr lang="fr" b="0" i="0" u="none" baseline="0"/>
              <a:t>Une couverture mondiale presque complète par les satellites Landsat pour le début des années 1990, le début des années 2000 et les années 2005 et 2010 est téléchargeable gratuitement depuis les portails de l’</a:t>
            </a:r>
            <a:r>
              <a:rPr lang="fr" b="0" i="1" u="none" baseline="0"/>
              <a:t>U.S. Geological Survey</a:t>
            </a:r>
            <a:r>
              <a:rPr lang="fr" b="0" i="0" u="none" baseline="0"/>
              <a:t> (http://glovis.usgs.gov/) et du </a:t>
            </a:r>
            <a:r>
              <a:rPr lang="fr" b="0" i="1" u="none" baseline="0"/>
              <a:t>Global Land Cover Facility </a:t>
            </a:r>
            <a:r>
              <a:rPr lang="fr" b="0" i="0" u="none" baseline="0"/>
              <a:t>de l’Université du Mariland (http://landcover.org/). Les données de type Landsat des années proches de 1990, 2000, 2005 et 2010 seront donc les plus appropriées pour évaluer les taux historiques et les modes de déboisement. Les autres sources de données comprennent ASTER, SPOT, IRS, CBERS, DMC et AVNIR-2.</a:t>
            </a:r>
          </a:p>
          <a:p>
            <a:pPr marL="0" indent="0" algn="l" rtl="0">
              <a:buFontTx/>
              <a:buNone/>
            </a:pPr>
            <a:endParaRPr lang="fr" dirty="0" smtClean="0"/>
          </a:p>
          <a:p>
            <a:pPr marL="171450" indent="-171450" algn="l" rtl="0">
              <a:buFontTx/>
              <a:buChar char="-"/>
            </a:pPr>
            <a:r>
              <a:rPr lang="fr" b="0" i="0" u="none" baseline="0"/>
              <a:t>Les capteurs Landsat 8 OLI et Sentinel-2 MSI jouent un rôle important dans la continuité des données de type Landsat. </a:t>
            </a:r>
          </a:p>
          <a:p>
            <a:pPr marL="0" indent="0" algn="l" rtl="0">
              <a:buFontTx/>
              <a:buNone/>
            </a:pPr>
            <a:endParaRPr lang="fr" dirty="0" smtClean="0"/>
          </a:p>
          <a:p>
            <a:pPr marL="171450" indent="-171450" algn="l" rtl="0">
              <a:buFontTx/>
              <a:buChar char="-"/>
            </a:pPr>
            <a:r>
              <a:rPr lang="fr" b="0" i="0" u="none" baseline="0"/>
              <a:t>Des données de faible résolution (250 m – 1 km) sont disponibles à partir de 1998 (SPOT-VGT) ou 2000 (MODIS). Les données de faible résolution ne peuvent être utilisées directement pour estimer l’évolution des superficies forestières. Mais lorsque les zones défrichées sont grandes et/ou les modifications sont rapides, l’interprétation visuelle ou l’analyse automatique de données de faible résolution peuvent être utilisées pour déterminer les sites des modifications des superficies forestières. La validation des analyses avec des données à résolution moyenne à élevée sur des sites donnés peut être utilisée pour évaluer la précision. L’utilisation de données à faible résolution pour identifier les zones fortement déboisées est particulièrement utile pour concevoir une stratégie d’échantillonnage (voir la section 4. Évaluation de la précision).</a:t>
            </a:r>
            <a:endParaRPr lang="fr" dirty="0" smtClean="0"/>
          </a:p>
          <a:p>
            <a:pPr marL="0" indent="0" algn="l" rtl="0">
              <a:buFontTx/>
              <a:buNone/>
            </a:pPr>
            <a:endParaRPr lang="fr" dirty="0" smtClean="0"/>
          </a:p>
          <a:p>
            <a:pPr marL="171450" indent="-171450" algn="l" rtl="0">
              <a:buFontTx/>
              <a:buChar char="-"/>
            </a:pPr>
            <a:r>
              <a:rPr lang="fr" b="0" i="0" u="none" baseline="0"/>
              <a:t>Les données à résolution fine (&lt; 5 m), telles que celles collectées par des capteurs commerciaux (IKONOS, QuickBird, RapidEye, etc.) et des aéronefs, peuvent être hors de prix pour de grandes étendues. Ces données peuvent toutefois être utilisées pour calibrer les algorithmes d’analyse des données à résolution moyenne à élevée et pour vérifier les résultats. En d’autres termes, elles peuvent être utilisées pour vérifier sur le terrain l’interprétation des images satellitaires ou pour évaluer leur précision.</a:t>
            </a:r>
          </a:p>
          <a:p>
            <a:pPr marL="0" indent="0" algn="l" rtl="0">
              <a:buFontTx/>
              <a:buNone/>
            </a:pPr>
            <a:endParaRPr lang="fr"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 b="0" i="0" u="none" baseline="0"/>
              <a:t>Pour toute information complémentaire concernant les données satellitaires disponibles, voir, par exemple, les Méthodes et pratiques recommandées par la GFOI (2014, annexe B).  </a:t>
            </a:r>
            <a:endParaRPr lang="fr" dirty="0" smtClean="0"/>
          </a:p>
          <a:p>
            <a:pPr marL="171450" indent="-171450" algn="l" rtl="0">
              <a:buFontTx/>
              <a:buChar char="-"/>
            </a:pPr>
            <a:endParaRPr lang="fr" dirty="0" smtClean="0"/>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47475EFD-E9AE-42A4-8749-AAECB85E0675}" type="slidenum">
              <a:rPr/>
              <a:pPr/>
              <a:t>15</a:t>
            </a:fld>
            <a:endParaRPr lang="fr" dirty="0" smtClean="0"/>
          </a:p>
        </p:txBody>
      </p:sp>
    </p:spTree>
    <p:extLst>
      <p:ext uri="{BB962C8B-B14F-4D97-AF65-F5344CB8AC3E}">
        <p14:creationId xmlns:p14="http://schemas.microsoft.com/office/powerpoint/2010/main" val="4618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pPr algn="l" rtl="0"/>
            <a:r>
              <a:rPr lang="fr" b="0" i="0" u="none" baseline="0" dirty="0"/>
              <a:t>L’image présente une vue générale et un détail d’une image composite obtenue avec des images SPOT Végétation (VGT) à résolution spatiale de 1 km acquises entre 1998 et 2000. Cette mosaïque a ensuite été assemblée par </a:t>
            </a:r>
            <a:r>
              <a:rPr lang="fr" b="0" i="0" u="none" baseline="0" dirty="0" smtClean="0"/>
              <a:t>groupage non </a:t>
            </a:r>
            <a:r>
              <a:rPr lang="fr" b="0" i="0" u="none" baseline="0" dirty="0"/>
              <a:t>dirigé dans 60 groupes, qui ont été affectés à neuf classes en utilisant les informations de terrain disponibles, à partir d’images satellitaires, de cartes existantes et de données sur le relief.  </a:t>
            </a:r>
          </a:p>
          <a:p>
            <a:endParaRPr lang="fr" dirty="0" smtClean="0"/>
          </a:p>
          <a:p>
            <a:pPr algn="l" rtl="0"/>
            <a:r>
              <a:rPr lang="fr" b="0" i="0" u="none" baseline="0" dirty="0"/>
              <a:t>Source: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b="0" i="0" u="none" baseline="0" dirty="0"/>
              <a:t>Stibig et al. 2003. </a:t>
            </a:r>
          </a:p>
        </p:txBody>
      </p:sp>
    </p:spTree>
    <p:extLst>
      <p:ext uri="{BB962C8B-B14F-4D97-AF65-F5344CB8AC3E}">
        <p14:creationId xmlns:p14="http://schemas.microsoft.com/office/powerpoint/2010/main" val="353319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pPr algn="l" rtl="0"/>
            <a:r>
              <a:rPr lang="fr" b="0" i="0" u="none" baseline="0"/>
              <a:t>Cette diapositive présente la carte établie à partir de l’image composite SPOT VGT à faible résolution de la diapositive précédente.</a:t>
            </a:r>
          </a:p>
          <a:p>
            <a:endParaRPr lang="fr" dirty="0" smtClean="0"/>
          </a:p>
        </p:txBody>
      </p:sp>
    </p:spTree>
    <p:extLst>
      <p:ext uri="{BB962C8B-B14F-4D97-AF65-F5344CB8AC3E}">
        <p14:creationId xmlns:p14="http://schemas.microsoft.com/office/powerpoint/2010/main" val="1756413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p:txBody>
          <a:bodyPr wrap="square" numCol="1" anchor="t" anchorCtr="0" compatLnSpc="1">
            <a:prstTxWarp prst="textNoShape">
              <a:avLst/>
            </a:prstTxWarp>
          </a:bodyPr>
          <a:lstStyle/>
          <a:p>
            <a:pPr marL="0" indent="0" algn="l" rtl="0">
              <a:buFontTx/>
              <a:buNone/>
            </a:pPr>
            <a:r>
              <a:rPr lang="fr" b="0" i="0" u="none" baseline="0"/>
              <a:t>Cette image illustre un exemple de cartographie du couvert forestier utilisant une image Landsat avec une résolution de 30 m. La cartographie utilise une méthode semi-automatique avec segmentation de l’image suivie d’une classification initiale utilisant une base de données de signatures du couvert terrestre, avec une validation visuelle ultérieure. (La méthodologie est décrite en détail dans les documents accompagnant les exercices.) </a:t>
            </a:r>
          </a:p>
          <a:p>
            <a:pPr marL="0" indent="0" algn="l" rtl="0">
              <a:buFontTx/>
              <a:buNone/>
            </a:pPr>
            <a:endParaRPr lang="fr" dirty="0" smtClean="0"/>
          </a:p>
          <a:p>
            <a:pPr marL="0" indent="0" algn="l" rtl="0">
              <a:buFontTx/>
              <a:buNone/>
            </a:pPr>
            <a:r>
              <a:rPr lang="fr" b="0" i="0" u="none" baseline="0"/>
              <a:t>Sources : </a:t>
            </a:r>
          </a:p>
          <a:p>
            <a:pPr marL="0" lvl="1" indent="0" algn="l" rtl="0">
              <a:buFontTx/>
              <a:buNone/>
            </a:pPr>
            <a:r>
              <a:rPr lang="fr" b="0" i="0" u="none" baseline="0"/>
              <a:t>USGS 2015;</a:t>
            </a:r>
          </a:p>
          <a:p>
            <a:pPr marL="0" lvl="1" indent="0" algn="l" rtl="0">
              <a:buFontTx/>
              <a:buNone/>
            </a:pPr>
            <a:r>
              <a:rPr lang="fr" b="0" i="0" u="none" baseline="0"/>
              <a:t>Eva, et al. 2012. </a:t>
            </a:r>
          </a:p>
        </p:txBody>
      </p:sp>
    </p:spTree>
    <p:extLst>
      <p:ext uri="{BB962C8B-B14F-4D97-AF65-F5344CB8AC3E}">
        <p14:creationId xmlns:p14="http://schemas.microsoft.com/office/powerpoint/2010/main" val="1319048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marL="342900" lvl="0" indent="-342900" algn="l" rtl="0">
              <a:lnSpc>
                <a:spcPct val="115000"/>
              </a:lnSpc>
              <a:spcAft>
                <a:spcPts val="1000"/>
              </a:spcAft>
              <a:buFont typeface="Times New Roman"/>
              <a:buChar char="-"/>
              <a:tabLst>
                <a:tab pos="457200" algn="l"/>
              </a:tabLst>
            </a:pPr>
            <a:r>
              <a:rPr lang="fr" sz="1200" b="0" i="0" u="none" baseline="0">
                <a:effectLst/>
                <a:latin typeface="+mn-lt"/>
                <a:ea typeface="Calibri"/>
                <a:cs typeface="Times New Roman"/>
              </a:rPr>
              <a:t>Quelques très grands pays, par exemple le Brésil et l’Inde, ont déjà montré que des systèmes complets opérationnels peuvent être établis à partir d’images satellitaires à moyenne résolution. Pour toute information complémentaire, voir les exemples nationaux accompagnant ce module et le Manuel de référence GOFC-GOLD (2012, section 3.2).</a:t>
            </a:r>
          </a:p>
          <a:p>
            <a:pPr marL="0" lvl="0" indent="0" algn="l" rtl="0">
              <a:lnSpc>
                <a:spcPct val="115000"/>
              </a:lnSpc>
              <a:spcAft>
                <a:spcPts val="1000"/>
              </a:spcAft>
              <a:buFont typeface="Times New Roman"/>
              <a:buNone/>
              <a:tabLst>
                <a:tab pos="457200" algn="l"/>
              </a:tabLst>
            </a:pPr>
            <a:endParaRPr lang="fr" sz="1200" dirty="0" smtClean="0">
              <a:effectLst/>
              <a:latin typeface="+mn-lt"/>
              <a:ea typeface="Calibri"/>
              <a:cs typeface="Times New Roman"/>
            </a:endParaRPr>
          </a:p>
          <a:p>
            <a:pPr marL="342900" lvl="0" indent="-342900" algn="l" rtl="0">
              <a:lnSpc>
                <a:spcPct val="115000"/>
              </a:lnSpc>
              <a:spcAft>
                <a:spcPts val="1000"/>
              </a:spcAft>
              <a:buFont typeface="Times New Roman"/>
              <a:buChar char="-"/>
              <a:tabLst>
                <a:tab pos="457200" algn="l"/>
              </a:tabLst>
            </a:pPr>
            <a:r>
              <a:rPr lang="fr" sz="1200" b="0" i="0" u="none" baseline="0">
                <a:effectLst/>
                <a:latin typeface="+mn-lt"/>
                <a:ea typeface="Calibri"/>
                <a:cs typeface="Times New Roman"/>
              </a:rPr>
              <a:t>Le Brésil mesure les taux de déboisement de l’Amazonie depuis la fin des années 1980. Ces méthodes pourraient facilement être adaptées à des pays plus petits.</a:t>
            </a:r>
          </a:p>
          <a:p>
            <a:pPr marL="0" lvl="0" indent="0" algn="l" rtl="0">
              <a:lnSpc>
                <a:spcPct val="115000"/>
              </a:lnSpc>
              <a:spcAft>
                <a:spcPts val="1000"/>
              </a:spcAft>
              <a:buFont typeface="Times New Roman"/>
              <a:buNone/>
              <a:tabLst>
                <a:tab pos="457200" algn="l"/>
              </a:tabLst>
            </a:pPr>
            <a:endParaRPr lang="fr" sz="1200" dirty="0" smtClean="0">
              <a:effectLst/>
              <a:latin typeface="+mn-lt"/>
              <a:ea typeface="Calibri"/>
              <a:cs typeface="Times New Roman"/>
            </a:endParaRPr>
          </a:p>
          <a:p>
            <a:pPr marL="342900" lvl="0" indent="-342900" algn="l" rtl="0">
              <a:lnSpc>
                <a:spcPct val="115000"/>
              </a:lnSpc>
              <a:spcAft>
                <a:spcPts val="1000"/>
              </a:spcAft>
              <a:buFont typeface="Times New Roman"/>
              <a:buChar char="-"/>
              <a:tabLst>
                <a:tab pos="457200" algn="l"/>
              </a:tabLst>
            </a:pPr>
            <a:r>
              <a:rPr lang="fr" sz="1200" b="0" i="0" u="none" baseline="0">
                <a:effectLst/>
                <a:latin typeface="+mn-lt"/>
                <a:ea typeface="Calibri"/>
                <a:cs typeface="Times New Roman"/>
              </a:rPr>
              <a:t>Les cartes complètes mondiales du couvert arboré et des pertes/gains de couvert arboré au cours de la période 2000-2012 ont été publiées à la fin de 2013, avec une précision déclarée supérieure à 80 % pour les domaines tropicaux et subtropicaux. Voir Hansen et al. 2013.</a:t>
            </a:r>
          </a:p>
          <a:p>
            <a:pPr marL="0" lvl="0" indent="0" algn="l" rtl="0">
              <a:lnSpc>
                <a:spcPct val="115000"/>
              </a:lnSpc>
              <a:spcAft>
                <a:spcPts val="1000"/>
              </a:spcAft>
              <a:buFont typeface="Times New Roman"/>
              <a:buNone/>
              <a:tabLst>
                <a:tab pos="457200" algn="l"/>
              </a:tabLst>
            </a:pPr>
            <a:endParaRPr lang="fr" sz="1200" dirty="0" smtClean="0">
              <a:effectLst/>
              <a:latin typeface="+mn-lt"/>
              <a:ea typeface="Calibri"/>
              <a:cs typeface="Times New Roman"/>
            </a:endParaRPr>
          </a:p>
          <a:p>
            <a:pPr marL="342900" lvl="0" indent="-342900" algn="l" rtl="0">
              <a:lnSpc>
                <a:spcPct val="115000"/>
              </a:lnSpc>
              <a:spcAft>
                <a:spcPts val="1000"/>
              </a:spcAft>
              <a:buFont typeface="Times New Roman"/>
              <a:buChar char="-"/>
              <a:tabLst>
                <a:tab pos="457200" algn="l"/>
              </a:tabLst>
            </a:pPr>
            <a:r>
              <a:rPr lang="fr" sz="1200" b="0" i="0" u="none" baseline="0">
                <a:effectLst/>
                <a:latin typeface="+mn-lt"/>
                <a:ea typeface="Calibri"/>
                <a:cs typeface="Times New Roman"/>
              </a:rPr>
              <a:t>Bien qu’une couverture complète soit idéale, elle n’est pas toujours possible sur de grandes étendues et en raison des ressources nécessaires à une analyse précise.</a:t>
            </a:r>
          </a:p>
          <a:p>
            <a:pPr marL="0" lvl="0" indent="0" algn="l" rtl="0">
              <a:lnSpc>
                <a:spcPct val="115000"/>
              </a:lnSpc>
              <a:spcAft>
                <a:spcPts val="1000"/>
              </a:spcAft>
              <a:buFont typeface="Times New Roman"/>
              <a:buNone/>
              <a:tabLst>
                <a:tab pos="457200" algn="l"/>
              </a:tabLst>
            </a:pPr>
            <a:endParaRPr lang="fr" sz="1200" dirty="0" smtClean="0">
              <a:effectLst/>
              <a:latin typeface="+mn-lt"/>
              <a:ea typeface="Calibri"/>
              <a:cs typeface="Times New Roman"/>
            </a:endParaRPr>
          </a:p>
          <a:p>
            <a:pPr marL="342900" lvl="0" indent="-342900" algn="l" rtl="0">
              <a:lnSpc>
                <a:spcPct val="115000"/>
              </a:lnSpc>
              <a:spcAft>
                <a:spcPts val="1000"/>
              </a:spcAft>
              <a:buFont typeface="Times New Roman"/>
              <a:buChar char="-"/>
              <a:tabLst>
                <a:tab pos="457200" algn="l"/>
              </a:tabLst>
            </a:pPr>
            <a:r>
              <a:rPr lang="fr" sz="1200" b="0" i="0" u="none" baseline="0">
                <a:effectLst/>
                <a:latin typeface="+mn-lt"/>
                <a:ea typeface="Calibri"/>
                <a:cs typeface="Times New Roman"/>
              </a:rPr>
              <a:t>Une méthode d’échantillonnage stratifié a été adoptée pour estimer l’évolution des superficies forestières, par exemple, dans le cadre du programme </a:t>
            </a:r>
            <a:r>
              <a:rPr lang="fr" sz="1200" b="0" i="1" u="none" baseline="0">
                <a:effectLst/>
                <a:latin typeface="+mn-lt"/>
                <a:ea typeface="Calibri"/>
                <a:cs typeface="Times New Roman"/>
              </a:rPr>
              <a:t>Land Cover and Land Use</a:t>
            </a:r>
            <a:r>
              <a:rPr lang="fr" sz="1200" b="0" i="0" u="none" baseline="0">
                <a:effectLst/>
                <a:latin typeface="+mn-lt"/>
                <a:ea typeface="Calibri"/>
                <a:cs typeface="Times New Roman"/>
              </a:rPr>
              <a:t> de la NASA (http://lcluc.umd.edu/). Cette méthode utilise des cartes complètes des indicateurs de modification MODIS (à une résolution de 500 m) pour stratifier les biomes en régions en fonction de leur probabilité de modification. Un échantillon stratifié de paires d’images Landsat-7 ETM+ est analysé pour quantifier les zones de déboisement à l’échelle des biomes. Les modifications peuvent être estimées au niveau des pays en adaptant les échantillons au territoire national.</a:t>
            </a:r>
            <a:endParaRPr lang="fr" sz="1200" dirty="0" smtClean="0">
              <a:effectLst/>
              <a:latin typeface="+mn-lt"/>
              <a:ea typeface="Calibri"/>
              <a:cs typeface="Times New Roman"/>
            </a:endParaRPr>
          </a:p>
          <a:p>
            <a:pPr marL="171450" indent="-171450" algn="l" rtl="0">
              <a:buFontTx/>
              <a:buChar char="-"/>
            </a:pPr>
            <a:endParaRPr lang="fr" dirty="0"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3EF222D6-77CF-469C-9260-3D7C28823A40}" type="slidenum">
              <a:rPr/>
              <a:pPr/>
              <a:t>19</a:t>
            </a:fld>
            <a:endParaRPr lang="fr" dirty="0" smtClean="0"/>
          </a:p>
        </p:txBody>
      </p:sp>
    </p:spTree>
    <p:extLst>
      <p:ext uri="{BB962C8B-B14F-4D97-AF65-F5344CB8AC3E}">
        <p14:creationId xmlns:p14="http://schemas.microsoft.com/office/powerpoint/2010/main" val="329097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buFontTx/>
              <a:buChar char="-"/>
            </a:pPr>
            <a:r>
              <a:rPr lang="fr" b="0" i="0" u="none" baseline="0" dirty="0"/>
              <a:t>Les images illustrent deux méthodes d’échantillonnage : l’échantillonnage </a:t>
            </a:r>
            <a:r>
              <a:rPr lang="fr" b="0" i="1" u="none" baseline="0" dirty="0"/>
              <a:t>systématique </a:t>
            </a:r>
            <a:r>
              <a:rPr lang="fr" b="0" i="0" u="none" baseline="0" dirty="0"/>
              <a:t>et l’échantillonnage </a:t>
            </a:r>
            <a:r>
              <a:rPr lang="fr" b="0" i="1" u="none" baseline="0" dirty="0"/>
              <a:t>stratifié</a:t>
            </a:r>
            <a:r>
              <a:rPr lang="fr" b="0" i="0" u="none" baseline="0" dirty="0"/>
              <a:t>.</a:t>
            </a:r>
          </a:p>
          <a:p>
            <a:pPr marL="0" indent="0" algn="l" rtl="0">
              <a:buFontTx/>
              <a:buNone/>
            </a:pPr>
            <a:endParaRPr lang="fr" dirty="0" smtClean="0">
              <a:solidFill>
                <a:schemeClr val="accent4"/>
              </a:solidFill>
            </a:endParaRPr>
          </a:p>
          <a:p>
            <a:pPr marL="171450" indent="-171450" algn="l" rtl="0">
              <a:buFontTx/>
              <a:buChar char="-"/>
            </a:pPr>
            <a:r>
              <a:rPr lang="fr" b="0" i="0" u="none" baseline="0" dirty="0">
                <a:solidFill>
                  <a:schemeClr val="accent4"/>
                </a:solidFill>
              </a:rPr>
              <a:t>L’échantillonnage systématique fournit des échantillons à intervalles réguliers, par exemple tous les 10 km.</a:t>
            </a:r>
          </a:p>
          <a:p>
            <a:pPr marL="0" indent="0" algn="l" rtl="0">
              <a:buFontTx/>
              <a:buNone/>
            </a:pPr>
            <a:endParaRPr lang="fr" dirty="0" smtClean="0">
              <a:solidFill>
                <a:schemeClr val="accent4"/>
              </a:solidFill>
            </a:endParaRPr>
          </a:p>
          <a:p>
            <a:pPr marL="171450" indent="-171450" algn="l" rtl="0">
              <a:buFontTx/>
              <a:buChar char="-"/>
            </a:pPr>
            <a:r>
              <a:rPr lang="fr" b="0" i="0" u="none" baseline="0" dirty="0">
                <a:solidFill>
                  <a:schemeClr val="accent4"/>
                </a:solidFill>
              </a:rPr>
              <a:t>L’efficacité de l’échantillonnage peut être améliorée par stratification spatiale (échantillonnage stratifié) en utilisant des variables auxiliaires connues (par exemple, zones fortement déboisées). Les variables auxiliaires peuvent provenir de données satellitaires à faible résolution ou de l’association d’autres données géoréférencées ou cartographiques, telles que les distances jusqu’aux routes ou peuplements, un défrichement antérieur, des feux, etc.</a:t>
            </a:r>
          </a:p>
          <a:p>
            <a:pPr marL="171450" indent="-171450" algn="l" rtl="0">
              <a:buFontTx/>
              <a:buChar char="-"/>
            </a:pPr>
            <a:endParaRPr lang="fr" dirty="0" smtClean="0">
              <a:solidFill>
                <a:schemeClr val="accent4"/>
              </a:solidFill>
            </a:endParaRPr>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4E3DA03B-DCC2-4143-B6F2-6D3AC63463C4}" type="slidenum">
              <a:rPr/>
              <a:pPr/>
              <a:t>20</a:t>
            </a:fld>
            <a:endParaRPr lang="fr" dirty="0" smtClean="0"/>
          </a:p>
        </p:txBody>
      </p:sp>
    </p:spTree>
    <p:extLst>
      <p:ext uri="{BB962C8B-B14F-4D97-AF65-F5344CB8AC3E}">
        <p14:creationId xmlns:p14="http://schemas.microsoft.com/office/powerpoint/2010/main" val="1506329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algn="l" rtl="0" eaLnBrk="1" hangingPunct="1">
              <a:buFontTx/>
              <a:buChar char="-"/>
            </a:pPr>
            <a:r>
              <a:rPr lang="fr" b="0" i="0" u="none" baseline="0"/>
              <a:t>Le cadre de surveillance du couvert forestier dans le contexte de la CCNUCC est brièvement décrit au début du cours.</a:t>
            </a:r>
          </a:p>
          <a:p>
            <a:pPr marL="0" indent="0" algn="l" rtl="0" eaLnBrk="1" hangingPunct="1">
              <a:buFontTx/>
              <a:buNone/>
            </a:pPr>
            <a:endParaRPr lang="fr" dirty="0" smtClean="0"/>
          </a:p>
          <a:p>
            <a:pPr marL="171450" indent="-171450" algn="l" rtl="0" eaLnBrk="1" hangingPunct="1">
              <a:buFontTx/>
              <a:buChar char="-"/>
            </a:pPr>
            <a:r>
              <a:rPr lang="fr" b="0" i="0" u="none" baseline="0"/>
              <a:t>Celui-ci se concentre sur les sections 2 à 4.</a:t>
            </a:r>
          </a:p>
          <a:p>
            <a:pPr marL="0" indent="0" algn="l" rtl="0" eaLnBrk="1" hangingPunct="1">
              <a:buFontTx/>
              <a:buNone/>
            </a:pPr>
            <a:endParaRPr lang="fr" dirty="0" smtClean="0"/>
          </a:p>
          <a:p>
            <a:pPr marL="171450" indent="-171450" algn="l" rtl="0" eaLnBrk="1" hangingPunct="1">
              <a:buFontTx/>
              <a:buChar char="-"/>
            </a:pPr>
            <a:r>
              <a:rPr lang="fr" b="0" i="0" u="none" baseline="0"/>
              <a:t>Les sections 2 à 4 présentent l’état actuel des connaissances concernant les données et méthodes pouvant être utilisées pour surveiller l’évolution des superficies forestières à l’échelle nationale dans les pays tropicaux à l’aide d’images de télédétection. Des méthodes et données de surveillance de l’évolution des superficies forestières (déboisement et boisement) sont décrites et des recommandations générales sur les mesures à prendre sont formulées.</a:t>
            </a:r>
          </a:p>
          <a:p>
            <a:pPr marL="0" indent="0" algn="l" rtl="0" eaLnBrk="1" hangingPunct="1">
              <a:buFontTx/>
              <a:buNone/>
            </a:pPr>
            <a:endParaRPr lang="fr" dirty="0" smtClean="0"/>
          </a:p>
          <a:p>
            <a:pPr marL="171450" indent="-171450" algn="l" rtl="0" eaLnBrk="1" hangingPunct="1">
              <a:buFontTx/>
              <a:buChar char="-"/>
            </a:pPr>
            <a:r>
              <a:rPr lang="fr" b="0" i="0" u="none" baseline="0"/>
              <a:t>Enfin, les principales limites de l’utilisation des données satellitaires sont brièvement exposées.</a:t>
            </a:r>
          </a:p>
        </p:txBody>
      </p:sp>
    </p:spTree>
    <p:extLst>
      <p:ext uri="{BB962C8B-B14F-4D97-AF65-F5344CB8AC3E}">
        <p14:creationId xmlns:p14="http://schemas.microsoft.com/office/powerpoint/2010/main" val="2819105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algn="l" rtl="0" eaLnBrk="1" hangingPunct="1">
              <a:buFontTx/>
              <a:buChar char="-"/>
            </a:pPr>
            <a:r>
              <a:rPr lang="fr" b="0" i="0" u="none" baseline="0"/>
              <a:t>Les sections 2 à 4 présentent l’état actuel des connaissances concernant les données et méthodes pouvant être utilisées pour surveiller l’évolution des superficies forestières à l’échelle nationale dans les pays tropicaux à l’aide d’images de télédétection. Des méthodes et données de surveillance de l’évolution des superficies forestières (déboisement et boisement) sont décrites et des recommandations générales sur les mesures à prendre sont formulées.</a:t>
            </a:r>
          </a:p>
        </p:txBody>
      </p:sp>
    </p:spTree>
    <p:extLst>
      <p:ext uri="{BB962C8B-B14F-4D97-AF65-F5344CB8AC3E}">
        <p14:creationId xmlns:p14="http://schemas.microsoft.com/office/powerpoint/2010/main" val="1566675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buFontTx/>
              <a:buChar char="-"/>
            </a:pPr>
            <a:r>
              <a:rPr lang="fr" b="0" i="0" u="none" baseline="0" dirty="0"/>
              <a:t>Les images satellitaires sont généralement soumises à trois types de prétraitement: </a:t>
            </a:r>
            <a:r>
              <a:rPr lang="fr" b="1" i="0" u="none" baseline="0" dirty="0"/>
              <a:t>1) les corrections géométriques </a:t>
            </a:r>
            <a:r>
              <a:rPr lang="fr" b="0" i="0" u="none" baseline="0" dirty="0"/>
              <a:t>sont nécessaires pour garantir que les images d’une série chronologique se superposent correctement, </a:t>
            </a:r>
            <a:r>
              <a:rPr lang="fr" b="1" i="0" u="none" baseline="0" dirty="0"/>
              <a:t>2) la suppression des nuages </a:t>
            </a:r>
            <a:r>
              <a:rPr lang="fr" b="0" i="0" u="none" baseline="0" dirty="0"/>
              <a:t>est généralement la deuxième étape du prétraitement des images, et 3) </a:t>
            </a:r>
            <a:r>
              <a:rPr lang="fr" b="1" i="0" u="none" baseline="0" dirty="0"/>
              <a:t>les corrections radiométriques</a:t>
            </a:r>
            <a:r>
              <a:rPr lang="fr" b="0" i="0" u="none" baseline="0" dirty="0"/>
              <a:t> sont recommandées pour faciliter l’interprétation des modifications (en veillant à ce que les images aient les mêmes valeurs spectrales pour les mêmes objets).</a:t>
            </a:r>
          </a:p>
          <a:p>
            <a:pPr marL="0" indent="0" algn="l" rtl="0">
              <a:buFontTx/>
              <a:buNone/>
            </a:pPr>
            <a:endParaRPr lang="fr" dirty="0" smtClean="0"/>
          </a:p>
          <a:p>
            <a:pPr marL="171450" indent="-171450" algn="l" rtl="0">
              <a:buFontTx/>
              <a:buChar char="-"/>
            </a:pPr>
            <a:r>
              <a:rPr lang="fr" b="0" i="0" u="none" baseline="0" dirty="0"/>
              <a:t>GLS = Global Land Survey</a:t>
            </a:r>
          </a:p>
          <a:p>
            <a:pPr marL="0" indent="0" algn="l" rtl="0">
              <a:buFontTx/>
              <a:buNone/>
            </a:pPr>
            <a:endParaRPr lang="fr" dirty="0" smtClean="0"/>
          </a:p>
          <a:p>
            <a:pPr marL="171450" indent="-171450" algn="l" rtl="0">
              <a:buFontTx/>
              <a:buChar char="-"/>
            </a:pPr>
            <a:endParaRPr lang="fr" dirty="0" smtClean="0"/>
          </a:p>
          <a:p>
            <a:pPr marL="0" indent="0" algn="l" rtl="0">
              <a:buFontTx/>
              <a:buNone/>
            </a:pPr>
            <a:endParaRPr lang="fr" dirty="0" smtClean="0"/>
          </a:p>
          <a:p>
            <a:pPr marL="171450" indent="-171450" algn="l" rtl="0">
              <a:buFontTx/>
              <a:buChar char="-"/>
            </a:pPr>
            <a:r>
              <a:rPr lang="fr" b="0" i="0" u="none" baseline="0" dirty="0"/>
              <a:t>Pour ce qui est de la suppression des nuages et de leurs ombres, l’interprétation (ou au moins la validation) visuelle est la méthode privilégiée pour les zones sans couverture satellitaire complète sans nuages (en raison de problèmes liés à la suppression automatique des nuages ou de leurs ombres sur des séries de données couvrant de vastes étendues).</a:t>
            </a:r>
          </a:p>
          <a:p>
            <a:pPr marL="0" indent="0" algn="l" rtl="0">
              <a:buFontTx/>
              <a:buNone/>
            </a:pPr>
            <a:endParaRPr lang="fr" dirty="0" smtClean="0"/>
          </a:p>
          <a:p>
            <a:pPr marL="171450" indent="-171450" algn="l" rtl="0">
              <a:buFontTx/>
              <a:buChar char="-"/>
            </a:pPr>
            <a:r>
              <a:rPr lang="fr" b="0" i="0" u="none" baseline="0" dirty="0"/>
              <a:t>Pour ce qui est des corrections radiométriques, les exigences varient selon la méthode de classification. Les méthodes numériques et automatiques sophistiquées nécessitent une correction radiométrique pour calibrer les valeurs spectrales sur les mêmes objets de référence dans les séries de données multidates. Pour cela, on identifie généralement un plan d’eau ou un objet foncé et on calibre les autres images par rapport à la première. La réduction de la brume peut utilement compléter les méthodes numériques. La contamination des images par la brume est relativement fréquente en zone tropicale. En l’absence d’autres images, la correction de la brume est donc recommandée avant l’analyse des images. La normalisation topographique à l’aide d’un modèle numérique de terrain (MNT) est recommandée en zone montagneuse. Pour les données à résolution moyenne, le MNT de la Mission interférométrique de cartographie (SRTM) peut être utilisé avec les méthodes automatiques.</a:t>
            </a:r>
          </a:p>
        </p:txBody>
      </p:sp>
    </p:spTree>
    <p:extLst>
      <p:ext uri="{BB962C8B-B14F-4D97-AF65-F5344CB8AC3E}">
        <p14:creationId xmlns:p14="http://schemas.microsoft.com/office/powerpoint/2010/main" val="3248434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66563" name="Rectangle 3"/>
          <p:cNvSpPr>
            <a:spLocks noGrp="1"/>
          </p:cNvSpPr>
          <p:nvPr>
            <p:ph type="body" idx="1"/>
          </p:nvPr>
        </p:nvSpPr>
        <p:spPr bwMode="auto"/>
        <p:txBody>
          <a:bodyPr wrap="square" numCol="1" anchor="t" anchorCtr="0" compatLnSpc="1">
            <a:prstTxWarp prst="textNoShape">
              <a:avLst/>
            </a:prstTxWarp>
          </a:bodyPr>
          <a:lstStyle/>
          <a:p>
            <a:pPr marL="0" indent="0" algn="l" rtl="0">
              <a:buFontTx/>
              <a:buNone/>
              <a:defRPr/>
            </a:pPr>
            <a:r>
              <a:rPr lang="fr" b="0" i="0" u="none" baseline="0"/>
              <a:t>À l’heure actuelle, les seules images de télédétection mondiales à moyenne résolution (30 m) disponibles gratuitement sont celles de la NASA (satellites Landsat) pour les années proches de 1990, 2000, 2005 et 2010; ces images présentent des problèmes de qualité dans certaines régions tropicales (nuages, saisonnalité, etc.). Toutes les données Landsat de l’archive USGS sont disponibles gratuitement depuis la fin de 2008. Ces séries de données peuvent être utilisées comme référence pour le géo-pointage des images.</a:t>
            </a:r>
          </a:p>
          <a:p>
            <a:pPr algn="l" rtl="0">
              <a:defRPr/>
            </a:pPr>
            <a:endParaRPr lang="fr" dirty="0" smtClean="0"/>
          </a:p>
        </p:txBody>
      </p:sp>
    </p:spTree>
    <p:extLst>
      <p:ext uri="{BB962C8B-B14F-4D97-AF65-F5344CB8AC3E}">
        <p14:creationId xmlns:p14="http://schemas.microsoft.com/office/powerpoint/2010/main" val="3454359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buFontTx/>
              <a:buChar char="-"/>
            </a:pPr>
            <a:r>
              <a:rPr lang="fr" b="0" i="0" u="none" baseline="0"/>
              <a:t>Cette diapositive présente une chaîne de prétraitement d’images Landsat utilisée par le JRC pour cartographier la modification du couvert forestier pantropical à partir d’un échantillonnage. On notera que cette méthode ne nécessite pas de correction atmosphérique générale, mais uniquement une normalisation des images acquises à deux intervalles de temps différents sur la même zone. La chaîne commence avec une image calibrée du sommet de l’atmosphère, puis (si nécessaire) un débrumage utilisant le modèle « Tasseled Cap » (modèle de canopée). Un simple masque forestier est ensuite créé et utilisé pour normaliser les valeurs spectrales des images acquises à différents moments. Les images peuvent alors faire l’objet d’une segmentation multidate et d’une classification. (La méthodologie est décrite en détail dans les documents accompagnant les exercices.)</a:t>
            </a:r>
            <a:endParaRPr lang="fr" dirty="0" smtClean="0"/>
          </a:p>
          <a:p>
            <a:pPr marL="0" indent="0" algn="l" rtl="0">
              <a:buFontTx/>
              <a:buNone/>
            </a:pPr>
            <a:endParaRPr lang="fr" dirty="0" smtClean="0"/>
          </a:p>
          <a:p>
            <a:pPr marL="0" indent="0" algn="l" rtl="0">
              <a:buFontTx/>
              <a:buNone/>
            </a:pPr>
            <a:r>
              <a:rPr lang="fr" b="0" i="0" u="none" baseline="0"/>
              <a:t>Source:</a:t>
            </a:r>
          </a:p>
          <a:p>
            <a:pPr marL="0" indent="0" algn="l" rtl="0">
              <a:buFontTx/>
              <a:buNone/>
            </a:pPr>
            <a:r>
              <a:rPr lang="fr" b="0" i="0" u="none" baseline="0"/>
              <a:t>Bodart et al. 2011.</a:t>
            </a:r>
          </a:p>
        </p:txBody>
      </p:sp>
    </p:spTree>
    <p:extLst>
      <p:ext uri="{BB962C8B-B14F-4D97-AF65-F5344CB8AC3E}">
        <p14:creationId xmlns:p14="http://schemas.microsoft.com/office/powerpoint/2010/main" val="1179443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algn="l" rtl="0">
              <a:buFontTx/>
              <a:buChar char="-"/>
              <a:defRPr/>
            </a:pPr>
            <a:r>
              <a:rPr lang="fr" b="0" i="0" u="none" baseline="0"/>
              <a:t>De nombreuses méthodes d’interprétation des images existent (par exemple, Manuel de référence GOFC-GOLD 2013</a:t>
            </a:r>
            <a:r>
              <a:rPr lang="fr" b="0" i="1" u="none" baseline="0"/>
              <a:t>, </a:t>
            </a:r>
            <a:r>
              <a:rPr lang="fr" b="0" i="0" u="none" baseline="0"/>
              <a:t>tableau 2.1.3). La sélection de la méthode dépend des ressources disponibles, notamment des logiciels de traitement d’image. Quelle que soit la méthode sélectionnée, les résultats devraient être répétables par différents analystes. </a:t>
            </a:r>
          </a:p>
          <a:p>
            <a:pPr marL="0" indent="0" algn="l" rtl="0">
              <a:buFontTx/>
              <a:buNone/>
              <a:defRPr/>
            </a:pPr>
            <a:endParaRPr lang="fr" dirty="0" smtClean="0"/>
          </a:p>
          <a:p>
            <a:pPr marL="171450" indent="-171450" algn="l" rtl="0">
              <a:buFontTx/>
              <a:buChar char="-"/>
              <a:defRPr/>
            </a:pPr>
            <a:r>
              <a:rPr lang="fr" b="0" i="0" u="none" baseline="0"/>
              <a:t>Le boisement est généralement plus difficile à détecter que le déboisement.  Le boisement est un processus progressif couvrant plusieurs années tandis que le déboisement est plus rapide.  Le déboisement est donc plus visible.  Une résolution plus élevée, des travaux de terrain complémentaires et une évaluation de la précision peuvent être nécessaires pour surveiller le boisement comme le déboisement.</a:t>
            </a:r>
          </a:p>
          <a:p>
            <a:pPr algn="l" rtl="0">
              <a:defRPr/>
            </a:pPr>
            <a:endParaRPr lang="fr" dirty="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F177F4F4-ED4A-407E-9890-C7400C53DAA3}" type="slidenum">
              <a:rPr/>
              <a:pPr/>
              <a:t>25</a:t>
            </a:fld>
            <a:endParaRPr lang="fr" dirty="0" smtClean="0"/>
          </a:p>
        </p:txBody>
      </p:sp>
    </p:spTree>
    <p:extLst>
      <p:ext uri="{BB962C8B-B14F-4D97-AF65-F5344CB8AC3E}">
        <p14:creationId xmlns:p14="http://schemas.microsoft.com/office/powerpoint/2010/main" val="83426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buFontTx/>
              <a:buChar char="-"/>
            </a:pPr>
            <a:r>
              <a:rPr lang="fr" b="0" i="0" u="none" baseline="0"/>
              <a:t>Cette diapositive présente les principales méthodes d’analyse de données satellitaires à moyenne résolution, de l’interprétation visuelle ponctuelle à l’interprétation automatique par segmentation. Les principales utilisations, ainsi que les principaux avantages et limites, sont également brièvement décrits. Le choix de la méthode la mieux adaptée à une situation donnée dépend de plusieurs facteurs (disponibilité/qualité des données satellitaires, logiciels, ressources humaines, etc.) décrits dans d’autres parties du cours.</a:t>
            </a:r>
          </a:p>
          <a:p>
            <a:pPr marL="0" indent="0" algn="l" rtl="0">
              <a:buFontTx/>
              <a:buNone/>
            </a:pPr>
            <a:endParaRPr lang="fr" dirty="0" smtClean="0"/>
          </a:p>
          <a:p>
            <a:pPr marL="171450" indent="-171450" algn="l" rtl="0">
              <a:buFontTx/>
              <a:buChar char="-"/>
            </a:pPr>
            <a:r>
              <a:rPr lang="fr" b="0" i="0" u="none" baseline="0"/>
              <a:t>Bien que laborieuse, l’interprétation visuelle de la modification de l’espace forestier à partir d’une séquence d’images est une méthode simple et fiable. Des méthodes automatiques (segmentation ou classification) peuvent être associées à une interprétation visuelle pour réduire la charge de travail.</a:t>
            </a:r>
          </a:p>
          <a:p>
            <a:pPr marL="0" indent="0" algn="l" rtl="0">
              <a:buFontTx/>
              <a:buNone/>
            </a:pPr>
            <a:endParaRPr lang="fr" dirty="0" smtClean="0"/>
          </a:p>
          <a:p>
            <a:pPr marL="171450" indent="-171450" algn="l" rtl="0">
              <a:buFontTx/>
              <a:buChar char="-"/>
            </a:pPr>
            <a:r>
              <a:rPr lang="fr" b="0" i="0" u="none" baseline="0"/>
              <a:t>Les méthodes automatiques sont généralement préférables dans la mesure du possible car l’interprétation est répétable et efficace. Même lorsque le processus est entièrement automatisé, les résultats devraient faire l’objet d’examens visuels par un analyste connaissant la région pour garantir une interprétation appropriée.</a:t>
            </a: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79B1AFEB-6BA8-427B-990E-63383E023AED}" type="slidenum">
              <a:rPr/>
              <a:pPr/>
              <a:t>26</a:t>
            </a:fld>
            <a:endParaRPr lang="fr" dirty="0" smtClean="0"/>
          </a:p>
        </p:txBody>
      </p:sp>
    </p:spTree>
    <p:extLst>
      <p:ext uri="{BB962C8B-B14F-4D97-AF65-F5344CB8AC3E}">
        <p14:creationId xmlns:p14="http://schemas.microsoft.com/office/powerpoint/2010/main" val="1002734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Tx/>
              <a:buChar char="-"/>
            </a:pPr>
            <a:r>
              <a:rPr lang="fr" b="0" i="0" u="none" baseline="0"/>
              <a:t>L’avantage de la délimitation et de l’interprétation purement visuelles est qu’elles permettent de tenir compte des connaissances locales, même avec des capacités techniques d’analyse d’images très limitées, voire nulles.</a:t>
            </a:r>
          </a:p>
          <a:p>
            <a:pPr marL="0" indent="0" algn="l" rtl="0">
              <a:buFontTx/>
              <a:buNone/>
            </a:pPr>
            <a:endParaRPr lang="fr" baseline="0" dirty="0" smtClean="0"/>
          </a:p>
          <a:p>
            <a:pPr marL="171450" indent="-171450" algn="l" rtl="0">
              <a:buFontTx/>
              <a:buChar char="-"/>
            </a:pPr>
            <a:r>
              <a:rPr lang="fr" b="0" i="0" u="none" baseline="0"/>
              <a:t>Pour améliorer la répétabilité et accélérer le processus, l’interprétation visuelle peut être associée à des étapes de traitement automatique. Voir la diapositive suivante.</a:t>
            </a:r>
          </a:p>
          <a:p>
            <a:pPr marL="0" indent="0" algn="l" rtl="0">
              <a:buFontTx/>
              <a:buNone/>
            </a:pPr>
            <a:r>
              <a:rPr lang="fr" b="0" i="0" u="none" baseline="0"/>
              <a:t> </a:t>
            </a:r>
            <a:endParaRPr lang="fr" dirty="0"/>
          </a:p>
        </p:txBody>
      </p:sp>
      <p:sp>
        <p:nvSpPr>
          <p:cNvPr id="4" name="Slide Number Placeholder 3"/>
          <p:cNvSpPr>
            <a:spLocks noGrp="1"/>
          </p:cNvSpPr>
          <p:nvPr>
            <p:ph type="sldNum" sz="quarter" idx="10"/>
          </p:nvPr>
        </p:nvSpPr>
        <p:spPr/>
        <p:txBody>
          <a:bodyPr/>
          <a:lstStyle/>
          <a:p>
            <a:pPr algn="l" rtl="0">
              <a:defRPr/>
            </a:pPr>
            <a:fld id="{841F3CB1-D075-420F-AB80-C315EF4EF379}" type="slidenum">
              <a:rPr/>
              <a:pPr>
                <a:defRPr/>
              </a:pPr>
              <a:t>27</a:t>
            </a:fld>
            <a:endParaRPr lang="fr" dirty="0"/>
          </a:p>
        </p:txBody>
      </p:sp>
    </p:spTree>
    <p:extLst>
      <p:ext uri="{BB962C8B-B14F-4D97-AF65-F5344CB8AC3E}">
        <p14:creationId xmlns:p14="http://schemas.microsoft.com/office/powerpoint/2010/main" val="2986135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algn="l" rtl="0">
              <a:buFontTx/>
              <a:buChar char="-"/>
              <a:defRPr/>
            </a:pPr>
            <a:r>
              <a:rPr lang="fr" b="0" i="0" u="none" baseline="0"/>
              <a:t>La segmentation des images est un processus consistant à diviser une image en groupe de pixels spectralement semblables et spatialement adjacents. Les limites des groupes de pixels délimitent les objets au sol comme le ferait un analyste humain en fonction de la forme, de la tonalité et de la texture des objets. Mais la délimitation est plus précise et plus objective car elle est effectuée à l’échelle du pixel à partir de valeurs quantitatives.</a:t>
            </a:r>
          </a:p>
          <a:p>
            <a:pPr marL="171450" indent="-171450" algn="l" rtl="0">
              <a:buFontTx/>
              <a:buChar char="-"/>
              <a:defRPr/>
            </a:pPr>
            <a:endParaRPr lang="fr" dirty="0" smtClean="0"/>
          </a:p>
          <a:p>
            <a:pPr marL="171450" indent="-171450" algn="l" rtl="0">
              <a:buFontTx/>
              <a:buChar char="-"/>
              <a:defRPr/>
            </a:pPr>
            <a:r>
              <a:rPr lang="fr" b="0" i="0" u="none" baseline="0"/>
              <a:t>La segmentation réalisée pour délimiter des objets réduit le temps de traitement de l’analyse des images. La délimitation obtenue par cette méthode est plus rapide et automatique, mais également plus fine que celle obtenue manuellement. Elle est répétable et donc plus objective qu’une délimitation visuelle réalisée par un analyste.</a:t>
            </a:r>
          </a:p>
          <a:p>
            <a:pPr marL="0" indent="0" algn="l" rtl="0">
              <a:buFontTx/>
              <a:buNone/>
              <a:defRPr/>
            </a:pPr>
            <a:endParaRPr lang="fr" dirty="0" smtClean="0"/>
          </a:p>
          <a:p>
            <a:pPr marL="171450" indent="-171450" algn="l" rtl="0">
              <a:buFontTx/>
              <a:buChar char="-"/>
              <a:defRPr/>
            </a:pPr>
            <a:r>
              <a:rPr lang="fr" b="0" i="0" u="none" baseline="0"/>
              <a:t>Le recours à des segmentations multidates plutôt qu’à des segmentations individuelles de paires d’images est justifié par l’objectif visé, à savoir établir l’évolution de l’espace forestier.</a:t>
            </a:r>
          </a:p>
          <a:p>
            <a:pPr algn="l" rtl="0">
              <a:defRPr/>
            </a:pPr>
            <a:endParaRPr lang="fr" dirty="0" smtClean="0"/>
          </a:p>
          <a:p>
            <a:pPr algn="l" rtl="0">
              <a:defRPr/>
            </a:pPr>
            <a:endParaRPr lang="fr" dirty="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08929A57-AB0E-4290-BF5D-682E4FDCEC2F}" type="slidenum">
              <a:rPr/>
              <a:pPr/>
              <a:t>28</a:t>
            </a:fld>
            <a:endParaRPr lang="fr" dirty="0" smtClean="0"/>
          </a:p>
        </p:txBody>
      </p:sp>
    </p:spTree>
    <p:extLst>
      <p:ext uri="{BB962C8B-B14F-4D97-AF65-F5344CB8AC3E}">
        <p14:creationId xmlns:p14="http://schemas.microsoft.com/office/powerpoint/2010/main" val="677314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p:txBody>
          <a:bodyPr wrap="square" numCol="1" anchor="t" anchorCtr="0" compatLnSpc="1">
            <a:prstTxWarp prst="textNoShape">
              <a:avLst/>
            </a:prstTxWarp>
          </a:bodyPr>
          <a:lstStyle/>
          <a:p>
            <a:pPr marL="171450" indent="-171450" algn="l" rtl="0">
              <a:buFontTx/>
              <a:buChar char="-"/>
              <a:defRPr/>
            </a:pPr>
            <a:r>
              <a:rPr lang="fr" b="0" i="0" u="none" baseline="0"/>
              <a:t>Cette diapositive illustre une mise en œuvre de segmentation multidate. On notera qu’avec cette méthode les zones où le couvert terrestre a changé au cours de la période d’observation formeront des segments distincts. </a:t>
            </a:r>
          </a:p>
          <a:p>
            <a:pPr marL="0" indent="0" algn="l" rtl="0">
              <a:buFontTx/>
              <a:buNone/>
              <a:defRPr/>
            </a:pPr>
            <a:endParaRPr lang="fr" dirty="0" smtClean="0"/>
          </a:p>
          <a:p>
            <a:pPr marL="0" indent="0" algn="l" rtl="0">
              <a:buFontTx/>
              <a:buNone/>
              <a:defRPr/>
            </a:pPr>
            <a:r>
              <a:rPr lang="fr" b="0" i="0" u="none" baseline="0"/>
              <a:t>Sources :</a:t>
            </a:r>
          </a:p>
          <a:p>
            <a:pPr marL="0" indent="0" algn="l" rtl="0">
              <a:buFontTx/>
              <a:buNone/>
              <a:defRPr/>
            </a:pPr>
            <a:r>
              <a:rPr lang="fr" b="0" i="0" u="none" baseline="0"/>
              <a:t>Raši et al. 2011. </a:t>
            </a:r>
          </a:p>
        </p:txBody>
      </p:sp>
    </p:spTree>
    <p:extLst>
      <p:ext uri="{BB962C8B-B14F-4D97-AF65-F5344CB8AC3E}">
        <p14:creationId xmlns:p14="http://schemas.microsoft.com/office/powerpoint/2010/main" val="2373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buFontTx/>
              <a:buChar char="-"/>
            </a:pPr>
            <a:r>
              <a:rPr lang="fr" b="0" i="0" u="none" baseline="0" dirty="0"/>
              <a:t>Il est recommandé d’utiliser deux classifications dirigées des objets réalisées séparément sur les deux images multidates plutôt qu’une unique classification dirigée des objets sur la paire d’images, car deux classifications terrestres distinctes sont beaucoup plus faciles à produire dans une étape dirigée qu’une classification directe de trajectoires de modification.</a:t>
            </a:r>
          </a:p>
          <a:p>
            <a:pPr marL="0" indent="0" algn="l" rtl="0">
              <a:buFontTx/>
              <a:buNone/>
            </a:pPr>
            <a:endParaRPr lang="fr" dirty="0" smtClean="0"/>
          </a:p>
          <a:p>
            <a:pPr marL="171450" indent="-171450" algn="l" rtl="0">
              <a:buFontTx/>
              <a:buChar char="-"/>
            </a:pPr>
            <a:r>
              <a:rPr lang="fr" sz="1200" b="0" i="0" u="none" kern="1200" baseline="0" dirty="0">
                <a:solidFill>
                  <a:schemeClr val="tx1"/>
                </a:solidFill>
                <a:effectLst/>
                <a:latin typeface="+mn-lt"/>
                <a:ea typeface="+mn-ea"/>
                <a:cs typeface="+mn-cs"/>
              </a:rPr>
              <a:t>Une série standard de données d’apprentissage pour la classification dirigée comprenant des échantillons de toutes les classes désirées peut être créée à l’aide d’un échantillon exhaustif de sites d’apprentissage (noter également la représentativité et la séparabilité spectrale des classes) à partir des données de télédétection utilisées dans l’analyse.</a:t>
            </a:r>
          </a:p>
          <a:p>
            <a:pPr marL="0" indent="0" algn="l" rtl="0">
              <a:buFontTx/>
              <a:buNone/>
            </a:pPr>
            <a:endParaRPr lang="fr" dirty="0" smtClean="0"/>
          </a:p>
          <a:p>
            <a:pPr marL="171450" indent="-171450" algn="l" rtl="0">
              <a:buFontTx/>
              <a:buChar char="-"/>
            </a:pPr>
            <a:r>
              <a:rPr lang="fr" b="0" i="0" u="none" baseline="0" dirty="0"/>
              <a:t>Bien que </a:t>
            </a:r>
            <a:r>
              <a:rPr lang="fr" b="0" i="0" u="none" baseline="0" dirty="0" smtClean="0"/>
              <a:t>le </a:t>
            </a:r>
            <a:r>
              <a:rPr lang="en-AU" b="0" i="0" u="none" baseline="0" dirty="0" smtClean="0"/>
              <a:t>groupage</a:t>
            </a:r>
            <a:r>
              <a:rPr lang="fr" b="0" i="0" u="none" baseline="0" dirty="0" smtClean="0"/>
              <a:t> </a:t>
            </a:r>
            <a:r>
              <a:rPr lang="fr" b="0" i="0" u="none" baseline="0" dirty="0"/>
              <a:t>non dirigé (suivi par un marquage visuel) soit également possible, pour de grandes zones (pour plus de quelques images satellitaires) il est recommandé d’utiliser une classification des objets dirigée (précédée d’une phase d’apprentissage et suivie d’une phase de correction/validation du marquage). Une classification directe non dirigée des trajectoires de modification des deux images multidates nécessite une deuxième étape de marquage visuel du résultat de la classification dans les différentes combinaisons de classes de modification, qui prend beaucoup de temps. La segmentation multidate suivie de la classification dirigée de dates individuelles est jugée plus efficace dans le cas d’un grand nombre d’images.</a:t>
            </a:r>
          </a:p>
          <a:p>
            <a:pPr marL="0" indent="0" algn="l" rtl="0">
              <a:buFontTx/>
              <a:buNone/>
            </a:pPr>
            <a:endParaRPr lang="fr" dirty="0" smtClean="0"/>
          </a:p>
          <a:p>
            <a:pPr marL="171450" indent="-171450" algn="l" rtl="0">
              <a:buFontTx/>
              <a:buChar char="-"/>
            </a:pPr>
            <a:r>
              <a:rPr lang="fr" b="0" i="0" u="none" baseline="0" dirty="0"/>
              <a:t>D’autres méthodes (voir Manuel de référence GOFC-GOLD 2012, tableau 2.1.3 ou diapositive 25 du présent module) peuvent également être utilisées en fonction de la situation ou du savoir-faire des pays.</a:t>
            </a:r>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FB61EF10-9750-4BAC-AD58-48257922F751}" type="slidenum">
              <a:rPr/>
              <a:pPr/>
              <a:t>30</a:t>
            </a:fld>
            <a:endParaRPr lang="fr" dirty="0" smtClean="0"/>
          </a:p>
        </p:txBody>
      </p:sp>
    </p:spTree>
    <p:extLst>
      <p:ext uri="{BB962C8B-B14F-4D97-AF65-F5344CB8AC3E}">
        <p14:creationId xmlns:p14="http://schemas.microsoft.com/office/powerpoint/2010/main" val="312123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algn="l" rtl="0" eaLnBrk="1" hangingPunct="1">
              <a:buFontTx/>
              <a:buChar char="-"/>
            </a:pPr>
            <a:endParaRPr lang="fr" dirty="0" smtClean="0"/>
          </a:p>
        </p:txBody>
      </p:sp>
    </p:spTree>
    <p:extLst>
      <p:ext uri="{BB962C8B-B14F-4D97-AF65-F5344CB8AC3E}">
        <p14:creationId xmlns:p14="http://schemas.microsoft.com/office/powerpoint/2010/main" val="1726202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p:txBody>
          <a:bodyPr wrap="square" numCol="1" anchor="t" anchorCtr="0" compatLnSpc="1">
            <a:prstTxWarp prst="textNoShape">
              <a:avLst/>
            </a:prstTxWarp>
          </a:bodyPr>
          <a:lstStyle/>
          <a:p>
            <a:pPr marL="0" indent="0" algn="l" rtl="0">
              <a:buFontTx/>
              <a:buNone/>
              <a:defRPr/>
            </a:pPr>
            <a:r>
              <a:rPr lang="fr" b="0" i="0" u="none" baseline="0" dirty="0"/>
              <a:t>Cette diapositive présente un exemple de classification automatique d’image segmentée utilisant une base de données de signatures du couvert terrestre. On notera qu’il ne s’agit que de la première phase de la classification. Les résultats de la classification initiale (à droite) seront soumis au deuxième niveau de segmentation qui utilisera également les données thématiques (classes) obtenues à la première étape.</a:t>
            </a:r>
          </a:p>
          <a:p>
            <a:pPr algn="l" rtl="0">
              <a:defRPr/>
            </a:pPr>
            <a:endParaRPr lang="fr" dirty="0" smtClean="0"/>
          </a:p>
        </p:txBody>
      </p:sp>
    </p:spTree>
    <p:extLst>
      <p:ext uri="{BB962C8B-B14F-4D97-AF65-F5344CB8AC3E}">
        <p14:creationId xmlns:p14="http://schemas.microsoft.com/office/powerpoint/2010/main" val="4282828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TextEdit="1"/>
          </p:cNvSpPr>
          <p:nvPr>
            <p:ph type="sldImg"/>
          </p:nvPr>
        </p:nvSpPr>
        <p:spPr bwMode="auto">
          <a:noFill/>
          <a:ln>
            <a:solidFill>
              <a:srgbClr val="000000"/>
            </a:solidFill>
            <a:miter lim="800000"/>
            <a:headEnd/>
            <a:tailEnd/>
          </a:ln>
        </p:spPr>
      </p:sp>
      <p:sp>
        <p:nvSpPr>
          <p:cNvPr id="63491" name="Rectangle 3"/>
          <p:cNvSpPr>
            <a:spLocks noGrp="1"/>
          </p:cNvSpPr>
          <p:nvPr>
            <p:ph type="body" idx="1"/>
          </p:nvPr>
        </p:nvSpPr>
        <p:spPr bwMode="auto"/>
        <p:txBody>
          <a:bodyPr wrap="square" numCol="1" anchor="t" anchorCtr="0" compatLnSpc="1">
            <a:prstTxWarp prst="textNoShape">
              <a:avLst/>
            </a:prstTxWarp>
          </a:bodyPr>
          <a:lstStyle/>
          <a:p>
            <a:pPr marL="0" indent="0" algn="l" rtl="0">
              <a:buFontTx/>
              <a:buNone/>
              <a:defRPr/>
            </a:pPr>
            <a:r>
              <a:rPr lang="fr" b="0" i="0" u="none" baseline="0"/>
              <a:t>Cette diapositive présente l’idée de détecter la modification du couvert forestier en utilisant la méthode de classification décrites dans les diapositives précédentes. Chaque image d’époque (dans ce cas 2001 et 2005) est classifiée séparément en utilisant des segments multidates. Les classifications finales sont ensuite superposées et une matrice des changements est créée. Il est important de souligner que, du fait de la classification multidate, les limites des segments sont parfaitement alignées dans les deux images et les zones de changement sont présentées comme des segments distincts.  </a:t>
            </a:r>
          </a:p>
          <a:p>
            <a:pPr algn="l" rtl="0">
              <a:defRPr/>
            </a:pPr>
            <a:endParaRPr lang="fr" dirty="0" smtClean="0"/>
          </a:p>
        </p:txBody>
      </p:sp>
    </p:spTree>
    <p:extLst>
      <p:ext uri="{BB962C8B-B14F-4D97-AF65-F5344CB8AC3E}">
        <p14:creationId xmlns:p14="http://schemas.microsoft.com/office/powerpoint/2010/main" val="597131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buFontTx/>
              <a:buChar char="-"/>
            </a:pPr>
            <a:r>
              <a:rPr lang="fr" b="0" i="0" u="none" baseline="0"/>
              <a:t>Compte tenue de l’hétérogénéité des signatures spectrales des forêts et des conditions radiométriques parfois médiocres, l’analyse d’images par un interprète compétent est indispensable pour cartographier l’affectation des sols et leur modification avec une précision élevée.</a:t>
            </a:r>
          </a:p>
          <a:p>
            <a:pPr marL="171450" indent="-171450" algn="l" rtl="0">
              <a:buFontTx/>
              <a:buChar char="-"/>
            </a:pPr>
            <a:r>
              <a:rPr lang="fr" b="0" i="0" u="none" baseline="0"/>
              <a:t>L’interprétation devrait se concentrer sur la modification de l’affectation des terres avec une évaluation visuelle interdépendante de deux images multidates. Contrairement à la classification numérique des segments d’images, l’interprétation visuelle est plus facile et plus fiable avec des images multidates.</a:t>
            </a:r>
          </a:p>
          <a:p>
            <a:pPr marL="171450" indent="-171450" algn="l" rtl="0">
              <a:buFontTx/>
              <a:buChar char="-"/>
            </a:pPr>
            <a:r>
              <a:rPr lang="fr" b="0" i="0" u="none" baseline="0"/>
              <a:t>L’interprétation scène par scène (c’est-à-dire site par site) est plus précise que l’interprétation de mosaïques d’images.</a:t>
            </a:r>
          </a:p>
          <a:p>
            <a:pPr marL="171450" indent="-171450" algn="l" rtl="0">
              <a:buFontTx/>
              <a:buChar char="-"/>
            </a:pPr>
            <a:r>
              <a:rPr lang="fr" b="0" i="0" u="none" baseline="0"/>
              <a:t>Les caractéristiques spectrales, spatiales et temporelles (saisonnalité) des forêts doivent être prises en compte lors de l’interprétation. Dans le cas des forêts saisonnières, des scènes d’une même période de l’année doivent être utilisées.  On utilisera alors de préférence plusieurs scènes de saisons différentes pour veiller à ce que les modifications du couvert forestier liées à la variabilité interannuelle du climat ne soient pas confondues avec le déboisement.</a:t>
            </a:r>
          </a:p>
          <a:p>
            <a:pPr marL="171450" indent="-171450" algn="l" rtl="0">
              <a:buFontTx/>
              <a:buChar char="-"/>
            </a:pPr>
            <a:endParaRPr lang="fr" dirty="0"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3AA711B4-4870-4A7F-AE23-C5B47C2ACE36}" type="slidenum">
              <a:rPr/>
              <a:pPr/>
              <a:t>33</a:t>
            </a:fld>
            <a:endParaRPr lang="fr" dirty="0" smtClean="0"/>
          </a:p>
        </p:txBody>
      </p:sp>
    </p:spTree>
    <p:extLst>
      <p:ext uri="{BB962C8B-B14F-4D97-AF65-F5344CB8AC3E}">
        <p14:creationId xmlns:p14="http://schemas.microsoft.com/office/powerpoint/2010/main" val="3834221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TextEdit="1"/>
          </p:cNvSpPr>
          <p:nvPr>
            <p:ph type="sldImg"/>
          </p:nvPr>
        </p:nvSpPr>
        <p:spPr bwMode="auto">
          <a:noFill/>
          <a:ln>
            <a:solidFill>
              <a:srgbClr val="000000"/>
            </a:solidFill>
            <a:miter lim="800000"/>
            <a:headEnd/>
            <a:tailEnd/>
          </a:ln>
        </p:spPr>
      </p:sp>
      <p:sp>
        <p:nvSpPr>
          <p:cNvPr id="78850" name="Rectangle 3"/>
          <p:cNvSpPr>
            <a:spLocks noGrp="1"/>
          </p:cNvSpPr>
          <p:nvPr>
            <p:ph type="body" idx="1"/>
          </p:nvPr>
        </p:nvSpPr>
        <p:spPr bwMode="auto">
          <a:noFill/>
        </p:spPr>
        <p:txBody>
          <a:bodyPr wrap="square" numCol="1" anchor="t" anchorCtr="0" compatLnSpc="1">
            <a:prstTxWarp prst="textNoShape">
              <a:avLst/>
            </a:prstTxWarp>
          </a:bodyPr>
          <a:lstStyle/>
          <a:p>
            <a:pPr marL="0" indent="0" algn="l" rtl="0">
              <a:buFontTx/>
              <a:buNone/>
            </a:pPr>
            <a:r>
              <a:rPr lang="fr" b="0" i="0" u="none" baseline="0"/>
              <a:t>Cette diapositive présente une capture d’écran d’une interface de validation visuelle spécialement conçue pour le JRC et la FAO afin d’analyser les modifications du couvert forestier dans le cadre de l’étude par télédétection de l’évaluation des ressources forestières mondiales (FRA).</a:t>
            </a:r>
          </a:p>
          <a:p>
            <a:pPr marL="171450" indent="-171450" algn="l" rtl="0">
              <a:buFontTx/>
              <a:buChar char="-"/>
            </a:pPr>
            <a:endParaRPr lang="fr" dirty="0" smtClean="0"/>
          </a:p>
          <a:p>
            <a:pPr marL="0" indent="0" algn="l" rtl="0">
              <a:buFontTx/>
              <a:buNone/>
            </a:pPr>
            <a:r>
              <a:rPr lang="fr" b="0" i="0" u="none" baseline="0"/>
              <a:t>Source:</a:t>
            </a:r>
          </a:p>
          <a:p>
            <a:pPr marL="0" indent="0" algn="l" rtl="0">
              <a:buFontTx/>
              <a:buNone/>
            </a:pPr>
            <a:r>
              <a:rPr lang="fr" b="0" i="0" u="none" baseline="0"/>
              <a:t>Simonetti et al. 2011. </a:t>
            </a:r>
            <a:endParaRPr lang="fr" u="none" dirty="0" smtClean="0">
              <a:solidFill>
                <a:schemeClr val="accent6"/>
              </a:solidFill>
            </a:endParaRPr>
          </a:p>
        </p:txBody>
      </p:sp>
    </p:spTree>
    <p:extLst>
      <p:ext uri="{BB962C8B-B14F-4D97-AF65-F5344CB8AC3E}">
        <p14:creationId xmlns:p14="http://schemas.microsoft.com/office/powerpoint/2010/main" val="1307543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algn="l" rtl="0" eaLnBrk="1" hangingPunct="1">
              <a:buFontTx/>
              <a:buChar char="-"/>
            </a:pPr>
            <a:r>
              <a:rPr lang="fr" b="0" i="0" u="none" baseline="0"/>
              <a:t>Les sections 2 à 4 présentent l’état actuel des connaissances concernant les données et méthodes pouvant être utilisées pour surveiller l’évolution des superficies forestières à l’échelle nationale dans les pays tropicaux à l’aide d’images de télédétection. Des méthodes et données de surveillance de l’évolution des superficies forestières (déboisement et boisement) sont décrites et des recommandations générales sur les mesures à prendre sont formulées.</a:t>
            </a:r>
          </a:p>
          <a:p>
            <a:pPr marL="0" indent="0" algn="l" rtl="0" eaLnBrk="1" hangingPunct="1">
              <a:buFontTx/>
              <a:buNone/>
            </a:pPr>
            <a:endParaRPr lang="fr" dirty="0" smtClean="0"/>
          </a:p>
          <a:p>
            <a:pPr marL="171450" indent="-171450" algn="l" rtl="0" eaLnBrk="1" hangingPunct="1">
              <a:buFontTx/>
              <a:buChar char="-"/>
            </a:pPr>
            <a:r>
              <a:rPr lang="fr" b="0" i="0" u="none" baseline="0"/>
              <a:t>Enfin, les principales limites de l’utilisation des données satellitaires sont brièvement exposées à la section 5.</a:t>
            </a:r>
            <a:endParaRPr lang="fr" dirty="0" smtClean="0"/>
          </a:p>
        </p:txBody>
      </p:sp>
    </p:spTree>
    <p:extLst>
      <p:ext uri="{BB962C8B-B14F-4D97-AF65-F5344CB8AC3E}">
        <p14:creationId xmlns:p14="http://schemas.microsoft.com/office/powerpoint/2010/main" val="2575751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buFontTx/>
              <a:buChar char="-"/>
            </a:pPr>
            <a:r>
              <a:rPr lang="fr" b="0" i="0" u="none" baseline="0" dirty="0"/>
              <a:t>Dans le contexte de REDD+, l’incertitude est une caractéristique inévitable de presque tous les types de données, y compris les données de superficie.</a:t>
            </a:r>
          </a:p>
          <a:p>
            <a:pPr marL="0" indent="0" algn="l" rtl="0">
              <a:buFontTx/>
              <a:buNone/>
            </a:pPr>
            <a:endParaRPr lang="fr" dirty="0" smtClean="0"/>
          </a:p>
          <a:p>
            <a:pPr marL="171450" indent="-171450" algn="l" rtl="0">
              <a:buFontTx/>
              <a:buChar char="-"/>
            </a:pPr>
            <a:r>
              <a:rPr lang="fr" b="0" i="0" u="none" baseline="0" dirty="0"/>
              <a:t>La façon de gérer les incertitudes revêt une importance fondamentale dans les contextes du GIEC et de la CCNUCC. Selon le GIEC, les inventaires conformes aux bonnes pratiques sont des inventaires qui ne sont ni surestimés ni sous-estimés autant qu’on puisse en juger, et dans lesquels les incertitudes sont réduites autant que possible.</a:t>
            </a:r>
          </a:p>
          <a:p>
            <a:pPr marL="0" indent="0" algn="l" rtl="0">
              <a:buFontTx/>
              <a:buNone/>
            </a:pPr>
            <a:endParaRPr lang="fr" dirty="0" smtClean="0"/>
          </a:p>
          <a:p>
            <a:pPr marL="171450" indent="-171450" algn="l" rtl="0">
              <a:buFontTx/>
              <a:buChar char="-"/>
            </a:pPr>
            <a:r>
              <a:rPr lang="fr" b="0" i="0" u="none" baseline="0" dirty="0"/>
              <a:t>L’évaluation de la précision des estimations fournies des superficies forestières fait partie intégrante du processus de réduction des incertitudes de l’ensemble de REDD+.</a:t>
            </a:r>
          </a:p>
          <a:p>
            <a:pPr marL="0" indent="0" algn="l" rtl="0">
              <a:buFontTx/>
              <a:buNone/>
            </a:pPr>
            <a:endParaRPr lang="fr"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 b="0" i="0" u="none" baseline="0" dirty="0"/>
              <a:t>Les principaux aspects de l’évaluation de la précision sont présentés dans ces diapositives. Pour toute information complémentaire, voir le Manuel de référence GOFC-GOLD (2014, seciton 2.7).</a:t>
            </a:r>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C1A787F3-CF72-4B1E-8545-2AE8EAA61654}" type="slidenum">
              <a:rPr/>
              <a:pPr/>
              <a:t>36</a:t>
            </a:fld>
            <a:endParaRPr lang="fr" dirty="0" smtClean="0"/>
          </a:p>
        </p:txBody>
      </p:sp>
    </p:spTree>
    <p:extLst>
      <p:ext uri="{BB962C8B-B14F-4D97-AF65-F5344CB8AC3E}">
        <p14:creationId xmlns:p14="http://schemas.microsoft.com/office/powerpoint/2010/main" val="131458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p:txBody>
          <a:bodyPr wrap="square" numCol="1" anchor="t" anchorCtr="0" compatLnSpc="1">
            <a:prstTxWarp prst="textNoShape">
              <a:avLst/>
            </a:prstTxWarp>
          </a:bodyPr>
          <a:lstStyle/>
          <a:p>
            <a:pPr marL="171450" indent="-171450" algn="l" rtl="0">
              <a:buFontTx/>
              <a:buChar char="-"/>
            </a:pPr>
            <a:r>
              <a:rPr lang="fr" b="0" i="0" u="none" baseline="0"/>
              <a:t>Cette diapositive compare l’aspect visuel d’une image Landsat avec une résolution de 30 m (à gauche) à celui d’une image Kompsat avec une résolution de 4 m (à droite) pour illustrer leur différents niveaux de détail. Les séries de données à très haute résolution (comme Kompsat) peuvent être utilisées pour évaluer la précision d’interprétations réalisées avec des séries de données du type Landsat.</a:t>
            </a:r>
          </a:p>
          <a:p>
            <a:pPr marL="0" indent="0" algn="l" rtl="0">
              <a:buFontTx/>
              <a:buNone/>
            </a:pPr>
            <a:endParaRPr lang="fr"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 b="0" i="0" u="none" baseline="0"/>
              <a:t>Les séries de données à très haute résolution disponibles sur, par exemple, Bing Maps http://www.bing.com/maps/ ou GoogleMaps https://maps.google.com/ peuvent également être des références utiles pour les interprétations réalisées à partir de séries de données à plus faible résolution (comme Landsat TM).</a:t>
            </a:r>
          </a:p>
          <a:p>
            <a:pPr marL="0" marR="0" indent="0" algn="l" defTabSz="914400" rtl="0" eaLnBrk="0" fontAlgn="base" latinLnBrk="0" hangingPunct="0">
              <a:lnSpc>
                <a:spcPct val="100000"/>
              </a:lnSpc>
              <a:spcBef>
                <a:spcPct val="30000"/>
              </a:spcBef>
              <a:spcAft>
                <a:spcPct val="0"/>
              </a:spcAft>
              <a:buClrTx/>
              <a:buSzTx/>
              <a:buFontTx/>
              <a:buNone/>
              <a:tabLst/>
              <a:defRPr/>
            </a:pPr>
            <a:endParaRPr lang="fr"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 b="0" i="0" u="none" baseline="0"/>
              <a:t>Il convient toutefois de tenir compte de la date d’acquisition des séries de données, pour veiller à ce que les données de très haute résolution utilisées pour l’évaluation de la précision correspondent dans le temps à la série de données Landsat (ou autre) utilisée pour la cartographie du couvert forestier.</a:t>
            </a:r>
            <a:endParaRPr lang="fr" dirty="0" smtClean="0"/>
          </a:p>
          <a:p>
            <a:pPr marL="0" indent="0" algn="l" rtl="0">
              <a:buFontTx/>
              <a:buNone/>
            </a:pPr>
            <a:endParaRPr lang="fr" dirty="0" smtClean="0"/>
          </a:p>
          <a:p>
            <a:pPr marL="0" indent="0" algn="l" rtl="0">
              <a:buFontTx/>
              <a:buNone/>
            </a:pPr>
            <a:r>
              <a:rPr lang="fr" b="0" i="0" u="none" baseline="0"/>
              <a:t>Source:</a:t>
            </a:r>
          </a:p>
          <a:p>
            <a:pPr marL="0" indent="0" algn="l" rtl="0">
              <a:buFontTx/>
              <a:buNone/>
            </a:pPr>
            <a:r>
              <a:rPr lang="fr" b="0" i="0" u="none" baseline="0"/>
              <a:t>Projet ESA/JRC TropForest : https://earth.esa.int/web/guest/data-access/browse-data-products/-/article/tropforest </a:t>
            </a:r>
            <a:endParaRPr lang="fr" dirty="0" smtClean="0"/>
          </a:p>
          <a:p>
            <a:pPr marL="171450" indent="-171450" algn="l" rtl="0"/>
            <a:endParaRPr lang="fr" dirty="0" smtClean="0"/>
          </a:p>
        </p:txBody>
      </p:sp>
    </p:spTree>
    <p:extLst>
      <p:ext uri="{BB962C8B-B14F-4D97-AF65-F5344CB8AC3E}">
        <p14:creationId xmlns:p14="http://schemas.microsoft.com/office/powerpoint/2010/main" val="759951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lgn="l" rtl="0">
              <a:buFontTx/>
              <a:buChar char="-"/>
            </a:pPr>
            <a:r>
              <a:rPr lang="fr" b="0" i="0" u="none" baseline="0"/>
              <a:t>La surveillance devrait procéder à rebours, à partir du point de référence le plus récent pour utiliser en premier les données de meilleure qualité et tirer parti de l’amélioration progressive des méthodes. Les données de référence sont généralement plus facilement disponibles pour les périodes les plus récentes.</a:t>
            </a:r>
          </a:p>
          <a:p>
            <a:pPr marL="0" indent="0" algn="l" rtl="0">
              <a:buFontTx/>
              <a:buNone/>
            </a:pPr>
            <a:endParaRPr lang="fr" dirty="0" smtClean="0"/>
          </a:p>
          <a:p>
            <a:pPr marL="171450" indent="-171450" algn="l" rtl="0">
              <a:buFontTx/>
              <a:buChar char="-"/>
            </a:pPr>
            <a:r>
              <a:rPr lang="fr" b="0" i="0" u="none" baseline="0"/>
              <a:t>Si aucune évaluation approfondie de la précision n’est possible, il est recommandé d’appliquer de manière transparente</a:t>
            </a:r>
            <a:r>
              <a:rPr lang="fr" b="1" i="0" u="none" baseline="0"/>
              <a:t> </a:t>
            </a:r>
            <a:r>
              <a:rPr lang="fr" b="0" i="0" u="none" baseline="0"/>
              <a:t>la méthode de cartographie la mieux adaptée. Une évaluation de la cohérence (réinterprétation indépendante de petits échantillons par des experts régionaux) devrait faciliter l’estimation de la qualité de la modification des terres observée. En cas de données de référence insuffisantes concernant la modification du couvert terrestre, la validation de cartes correspondant à une date donnée contribue généralement à renforcer la confiance dans les estimations.</a:t>
            </a:r>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E9544AA8-5295-4625-90CB-1077151F9829}" type="slidenum">
              <a:rPr/>
              <a:pPr/>
              <a:t>38</a:t>
            </a:fld>
            <a:endParaRPr lang="fr" dirty="0" smtClean="0"/>
          </a:p>
        </p:txBody>
      </p:sp>
    </p:spTree>
    <p:extLst>
      <p:ext uri="{BB962C8B-B14F-4D97-AF65-F5344CB8AC3E}">
        <p14:creationId xmlns:p14="http://schemas.microsoft.com/office/powerpoint/2010/main" val="2680140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algn="l" rtl="0" eaLnBrk="1" hangingPunct="1">
              <a:buFontTx/>
              <a:buChar char="-"/>
            </a:pPr>
            <a:r>
              <a:rPr lang="fr" b="0" i="0" u="none" baseline="0"/>
              <a:t>Enfin, les principales limites de l’utilisation des données satellitaires sont brièvement exposées.</a:t>
            </a:r>
          </a:p>
        </p:txBody>
      </p:sp>
    </p:spTree>
    <p:extLst>
      <p:ext uri="{BB962C8B-B14F-4D97-AF65-F5344CB8AC3E}">
        <p14:creationId xmlns:p14="http://schemas.microsoft.com/office/powerpoint/2010/main" val="3430045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algn="l" rtl="0" eaLnBrk="1" hangingPunct="1">
              <a:buFontTx/>
              <a:buChar char="-"/>
              <a:defRPr/>
            </a:pPr>
            <a:r>
              <a:rPr lang="fr" b="0" i="0" u="none" baseline="0"/>
              <a:t>Bien que les images satellitaires d’observation de la terre soient extrêmement utiles pour surveiller les superficies forestières, d’importantes limites doivent toujours être prises en compte.</a:t>
            </a:r>
          </a:p>
          <a:p>
            <a:pPr marL="0" indent="0" algn="l" rtl="0" eaLnBrk="1" hangingPunct="1">
              <a:buFontTx/>
              <a:buNone/>
              <a:defRPr/>
            </a:pPr>
            <a:endParaRPr lang="fr" dirty="0" smtClean="0"/>
          </a:p>
          <a:p>
            <a:pPr marL="171450" indent="-171450" algn="l" rtl="0" eaLnBrk="1" hangingPunct="1">
              <a:buFontTx/>
              <a:buChar char="-"/>
              <a:defRPr/>
            </a:pPr>
            <a:r>
              <a:rPr lang="fr" b="0" i="0" u="none" baseline="0"/>
              <a:t>La principale limite des projets multidates à grande échelle est généralement la disponibilité d’observations de haute qualité. Les nuages et la brume, associés à la fréquence temporelle, limitent grandement la disponibilité d’observations satellitaires utilisables.</a:t>
            </a:r>
          </a:p>
          <a:p>
            <a:pPr marL="0" indent="0" algn="l" rtl="0" eaLnBrk="1" hangingPunct="1">
              <a:buFontTx/>
              <a:buNone/>
              <a:defRPr/>
            </a:pPr>
            <a:endParaRPr lang="fr" dirty="0" smtClean="0"/>
          </a:p>
          <a:p>
            <a:pPr marL="171450" indent="-171450" algn="l" rtl="0" eaLnBrk="1" hangingPunct="1">
              <a:buFontTx/>
              <a:buChar char="-"/>
              <a:defRPr/>
            </a:pPr>
            <a:r>
              <a:rPr lang="fr" b="0" i="0" u="none" baseline="0"/>
              <a:t>Deuxièmement, indépendamment des rigoureux programmes de prétraitement, les conditions atmosphériques et la topographie entraînent des variations des valeurs de réflectance dont dépendent fortement la classification et l’interprétation.</a:t>
            </a:r>
          </a:p>
          <a:p>
            <a:pPr marL="0" indent="0" algn="l" rtl="0" eaLnBrk="1" hangingPunct="1">
              <a:buFontTx/>
              <a:buNone/>
              <a:defRPr/>
            </a:pPr>
            <a:endParaRPr lang="fr" dirty="0" smtClean="0"/>
          </a:p>
          <a:p>
            <a:pPr marL="171450" indent="-171450" algn="l" rtl="0" eaLnBrk="1" hangingPunct="1">
              <a:buFontTx/>
              <a:buChar char="-"/>
              <a:defRPr/>
            </a:pPr>
            <a:r>
              <a:rPr lang="fr" b="0" i="0" u="none" baseline="0"/>
              <a:t>De plus, il y a toujours un compromis entre la résolution spatiale et la couverture (également lié aux coûts). Des compromis sont nécessaires.</a:t>
            </a:r>
          </a:p>
          <a:p>
            <a:pPr marL="0" indent="0" algn="l" rtl="0" eaLnBrk="1" hangingPunct="1">
              <a:buFontTx/>
              <a:buNone/>
              <a:defRPr/>
            </a:pPr>
            <a:endParaRPr lang="fr" dirty="0" smtClean="0"/>
          </a:p>
          <a:p>
            <a:pPr marL="171450" indent="-171450" algn="l" rtl="0" eaLnBrk="1" hangingPunct="1">
              <a:buFontTx/>
              <a:buChar char="-"/>
              <a:defRPr/>
            </a:pPr>
            <a:r>
              <a:rPr lang="fr" b="0" i="0" u="none" baseline="0"/>
              <a:t>Enfin, certains aspects sont liés à la comparabilité des données de télédétection (et des résultats obtenus à partir de ces données). Cet aspect est particulièrement important dans le contexte historique.</a:t>
            </a:r>
          </a:p>
          <a:p>
            <a:pPr algn="l" rtl="0">
              <a:defRPr/>
            </a:pPr>
            <a:endParaRPr lang="fr" dirty="0"/>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415636DF-8AED-4B56-B200-8569F33F9C50}" type="slidenum">
              <a:rPr/>
              <a:pPr/>
              <a:t>40</a:t>
            </a:fld>
            <a:endParaRPr lang="fr" dirty="0" smtClean="0"/>
          </a:p>
        </p:txBody>
      </p:sp>
    </p:spTree>
    <p:extLst>
      <p:ext uri="{BB962C8B-B14F-4D97-AF65-F5344CB8AC3E}">
        <p14:creationId xmlns:p14="http://schemas.microsoft.com/office/powerpoint/2010/main" val="125627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algn="l" rtl="0" eaLnBrk="1" hangingPunct="1">
              <a:buFontTx/>
              <a:buChar char="-"/>
            </a:pPr>
            <a:r>
              <a:rPr lang="fr" b="0" i="0" u="none" baseline="0" dirty="0"/>
              <a:t>Les activités visant à réduire les émissions dues au déboisement et à la dégradation des forêts et les activités visant à améliorer les stocks de carbone forestier dans les pays en développement ne donnent pas droit à des crédits d’émissions de carbone aux termes du protocole de Kyoto.</a:t>
            </a:r>
          </a:p>
          <a:p>
            <a:pPr marL="0" indent="0" algn="l" rtl="0" eaLnBrk="1" hangingPunct="1">
              <a:buFontTx/>
              <a:buNone/>
            </a:pPr>
            <a:endParaRPr lang="fr" dirty="0" smtClean="0"/>
          </a:p>
          <a:p>
            <a:pPr marL="171450" indent="-171450" algn="l" rtl="0" eaLnBrk="1" hangingPunct="1">
              <a:buFontTx/>
              <a:buChar char="-"/>
            </a:pPr>
            <a:r>
              <a:rPr lang="fr" b="0" i="0" u="none" baseline="0" dirty="0"/>
              <a:t>Mais les solides arguments environnementaux en faveur de leur prise en compte ont fortement contribué à la récente inclusion de REDD+ dans l’accord de Cancún, sur lequel reposera un futur accord mondial sur le climat. (Voir la Décision 1/CP.16, Chapitre III « Démarches générales et mesures d’incitation positive pour tout ce qui concerne la réduction des émissions résultant du déboisement et de la dégradation des forêts dans les pays en développement; ainsi que le rôle de la préservation et de la gestion durable des forêts et du renforcement des stocks de carbone forestiers dans les pays en développement ».) C’est dans ce contexte que les méthodes du GIEC et les principes de notification de la CCNUCC ont été adoptés pour le futur mécanisme REDD+. Les aspects méthodologiques doivent être abordés sans tarder pour produire des estimations comparables, c’est-à-dire devant « reposer sur des résultats, être démontrables, transparentes et vérifiables et avoir été établies de façon cohérente au fil du temps » (Décision 2/CP.13 de la CCNUCC, </a:t>
            </a:r>
            <a:r>
              <a:rPr lang="fr" b="0" i="0" u="sng" baseline="0" dirty="0"/>
              <a:t>http://unfccc.int/resource/docs/2007/cop13/fre/06a01f.pdf#page=8).</a:t>
            </a:r>
          </a:p>
        </p:txBody>
      </p:sp>
    </p:spTree>
    <p:extLst>
      <p:ext uri="{BB962C8B-B14F-4D97-AF65-F5344CB8AC3E}">
        <p14:creationId xmlns:p14="http://schemas.microsoft.com/office/powerpoint/2010/main" val="325373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bwMode="auto">
          <a:xfrm>
            <a:off x="1139825" y="709613"/>
            <a:ext cx="4578350" cy="3433762"/>
          </a:xfrm>
          <a:noFill/>
          <a:ln>
            <a:solidFill>
              <a:srgbClr val="000000"/>
            </a:solidFill>
            <a:miter lim="800000"/>
            <a:headEnd/>
            <a:tailEnd/>
          </a:ln>
        </p:spPr>
      </p:sp>
      <p:sp>
        <p:nvSpPr>
          <p:cNvPr id="91138" name="Rectangle 3"/>
          <p:cNvSpPr>
            <a:spLocks noGrp="1" noChangeArrowheads="1"/>
          </p:cNvSpPr>
          <p:nvPr>
            <p:ph type="body" idx="1"/>
          </p:nvPr>
        </p:nvSpPr>
        <p:spPr bwMode="auto">
          <a:xfrm>
            <a:off x="931863" y="4362450"/>
            <a:ext cx="4994275" cy="4078288"/>
          </a:xfrm>
          <a:noFill/>
        </p:spPr>
        <p:txBody>
          <a:bodyPr wrap="square" lIns="93125" tIns="46563" rIns="93125" bIns="46563"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b="0" i="0" u="none" baseline="0"/>
              <a:t>Cette diapositive présente la </a:t>
            </a:r>
            <a:r>
              <a:rPr lang="fr" sz="1200" b="0" i="0" u="none" kern="1200" baseline="0">
                <a:solidFill>
                  <a:schemeClr val="tx1"/>
                </a:solidFill>
                <a:effectLst/>
                <a:latin typeface="+mn-lt"/>
                <a:ea typeface="+mn-ea"/>
                <a:cs typeface="+mn-cs"/>
              </a:rPr>
              <a:t>nébulosité annuelle moyenne selon MODIS M3 (moyenne de la fraction nuageuse) et EECRA (Extended Edited Cloud Report Archive)</a:t>
            </a:r>
            <a:r>
              <a:rPr lang="fr" b="0" i="0" u="none" baseline="0"/>
              <a:t> pour illustrer la nébulosité dans les pays tropicaux et subtropicaux. On notera que la nébulosité annuelle moyenne est de 80 à 90 % dans de nombreux pays tropicaux humides. </a:t>
            </a:r>
            <a:endParaRPr lang="fr" dirty="0" smtClean="0"/>
          </a:p>
          <a:p>
            <a:pPr marL="171450" indent="-171450" algn="l" rtl="0">
              <a:buFontTx/>
              <a:buChar char="-"/>
            </a:pPr>
            <a:endParaRPr lang="fr" dirty="0" smtClean="0"/>
          </a:p>
          <a:p>
            <a:pPr marL="0" indent="0" algn="l" rtl="0">
              <a:buFontTx/>
              <a:buNone/>
            </a:pPr>
            <a:r>
              <a:rPr lang="fr" b="0" i="0" u="none" baseline="0"/>
              <a:t>Source:</a:t>
            </a:r>
          </a:p>
          <a:p>
            <a:pPr marL="0" indent="0" algn="l" rtl="0">
              <a:buFontTx/>
              <a:buNone/>
            </a:pPr>
            <a:r>
              <a:rPr lang="fr" sz="1200" b="0" i="0" u="none" kern="1200" baseline="0">
                <a:solidFill>
                  <a:schemeClr val="tx1"/>
                </a:solidFill>
                <a:effectLst/>
                <a:latin typeface="+mn-lt"/>
                <a:ea typeface="+mn-ea"/>
                <a:cs typeface="+mn-cs"/>
              </a:rPr>
              <a:t>Herold 2009. </a:t>
            </a:r>
            <a:endParaRPr lang="fr" dirty="0" smtClean="0"/>
          </a:p>
        </p:txBody>
      </p:sp>
    </p:spTree>
    <p:extLst>
      <p:ext uri="{BB962C8B-B14F-4D97-AF65-F5344CB8AC3E}">
        <p14:creationId xmlns:p14="http://schemas.microsoft.com/office/powerpoint/2010/main" val="1623414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bwMode="auto">
          <a:xfrm>
            <a:off x="1139825" y="709613"/>
            <a:ext cx="4578350" cy="3433762"/>
          </a:xfrm>
          <a:noFill/>
          <a:ln>
            <a:solidFill>
              <a:srgbClr val="000000"/>
            </a:solidFill>
            <a:miter lim="800000"/>
            <a:headEnd/>
            <a:tailEnd/>
          </a:ln>
        </p:spPr>
      </p:sp>
      <p:sp>
        <p:nvSpPr>
          <p:cNvPr id="91138" name="Rectangle 3"/>
          <p:cNvSpPr>
            <a:spLocks noGrp="1" noChangeArrowheads="1"/>
          </p:cNvSpPr>
          <p:nvPr>
            <p:ph type="body" idx="1"/>
          </p:nvPr>
        </p:nvSpPr>
        <p:spPr bwMode="auto">
          <a:xfrm>
            <a:off x="931863" y="4362450"/>
            <a:ext cx="4994275" cy="4078288"/>
          </a:xfrm>
          <a:noFill/>
        </p:spPr>
        <p:txBody>
          <a:bodyPr wrap="square" lIns="93125" tIns="46563" rIns="93125" bIns="46563" numCol="1" anchor="t" anchorCtr="0" compatLnSpc="1">
            <a:prstTxWarp prst="textNoShape">
              <a:avLst/>
            </a:prstTxWarp>
          </a:bodyPr>
          <a:lstStyle/>
          <a:p>
            <a:pPr marL="171450" indent="-171450" algn="l" rtl="0">
              <a:buFontTx/>
              <a:buChar char="-"/>
            </a:pPr>
            <a:r>
              <a:rPr lang="fr" b="0" i="0" u="none" baseline="0" dirty="0"/>
              <a:t>Cette diapositive illustre la disponibilité effective d’observations Landsat sans nuages sur des sites d’échantillonnage de 20 x 20 m situés à la confluence des coordonnées pour les années cibles 1990 et 2000. Bien que la fréquence nominale d’observation des images Landsat soit de 16 jours, la disponibilité effective de scènes utilisables est nettement inférieure, surtout en zone tropicale humide.</a:t>
            </a:r>
          </a:p>
          <a:p>
            <a:pPr marL="0" indent="0" algn="l" rtl="0">
              <a:buFontTx/>
              <a:buNone/>
            </a:pPr>
            <a:endParaRPr lang="fr" dirty="0" smtClean="0"/>
          </a:p>
          <a:p>
            <a:pPr marL="171450" indent="-171450" algn="l" rtl="0">
              <a:buFontTx/>
              <a:buChar char="-"/>
            </a:pPr>
            <a:r>
              <a:rPr lang="fr" b="0" i="0" u="none" baseline="0" dirty="0"/>
              <a:t>On notera que les images acquises pendant les années cibles (1990 et 2000) représentent clairement une minorité de toutes les images utilisées pour les époques considérées. C’est particulièrement le cas pour l’époque 1990. La situation est légèrement meilleure pour l’époque 2000. Cela dit, même en 2000, avec une année complète d’observations, les données utilisables couvrent moins de la moitié des sites d’échantillonnage. </a:t>
            </a:r>
          </a:p>
          <a:p>
            <a:pPr marL="0" indent="0" algn="l" rtl="0">
              <a:buFontTx/>
              <a:buNone/>
            </a:pPr>
            <a:endParaRPr lang="fr" dirty="0" smtClean="0"/>
          </a:p>
          <a:p>
            <a:pPr marL="0" indent="0" algn="l" rtl="0">
              <a:buFontTx/>
              <a:buNone/>
            </a:pPr>
            <a:r>
              <a:rPr lang="fr" b="0" i="0" u="none" baseline="0" dirty="0"/>
              <a:t>Source:</a:t>
            </a:r>
          </a:p>
          <a:p>
            <a:pPr marL="0" indent="0" algn="l" rtl="0">
              <a:buFontTx/>
              <a:buNone/>
            </a:pPr>
            <a:r>
              <a:rPr lang="fr" b="0" i="0" u="none" baseline="0" dirty="0"/>
              <a:t>Beuchle et al. 2011. </a:t>
            </a:r>
          </a:p>
        </p:txBody>
      </p:sp>
    </p:spTree>
    <p:extLst>
      <p:ext uri="{BB962C8B-B14F-4D97-AF65-F5344CB8AC3E}">
        <p14:creationId xmlns:p14="http://schemas.microsoft.com/office/powerpoint/2010/main" val="262705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 dirty="0"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26C6AAAE-9843-4B23-858E-0848D9E23993}" type="slidenum">
              <a:rPr/>
              <a:pPr/>
              <a:t>43</a:t>
            </a:fld>
            <a:endParaRPr lang="fr" dirty="0" smtClean="0"/>
          </a:p>
        </p:txBody>
      </p:sp>
    </p:spTree>
    <p:extLst>
      <p:ext uri="{BB962C8B-B14F-4D97-AF65-F5344CB8AC3E}">
        <p14:creationId xmlns:p14="http://schemas.microsoft.com/office/powerpoint/2010/main" val="35174004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 dirty="0"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26C6AAAE-9843-4B23-858E-0848D9E23993}" type="slidenum">
              <a:rPr/>
              <a:pPr/>
              <a:t>44</a:t>
            </a:fld>
            <a:endParaRPr lang="fr" dirty="0" smtClean="0"/>
          </a:p>
        </p:txBody>
      </p:sp>
    </p:spTree>
    <p:extLst>
      <p:ext uri="{BB962C8B-B14F-4D97-AF65-F5344CB8AC3E}">
        <p14:creationId xmlns:p14="http://schemas.microsoft.com/office/powerpoint/2010/main" val="2425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p:txBody>
          <a:bodyPr wrap="square" numCol="1" anchor="t" anchorCtr="0" compatLnSpc="1">
            <a:prstTxWarp prst="textNoShape">
              <a:avLst/>
            </a:prstTxWarp>
          </a:bodyPr>
          <a:lstStyle/>
          <a:p>
            <a:pPr marL="171450" indent="-171450" algn="l" rtl="0" eaLnBrk="1" hangingPunct="1">
              <a:buFontTx/>
              <a:buChar char="-"/>
              <a:defRPr/>
            </a:pPr>
            <a:r>
              <a:rPr lang="fr" b="0" i="0" u="none" baseline="0"/>
              <a:t>Les lignes directrices du GIEC décrivent trois </a:t>
            </a:r>
            <a:r>
              <a:rPr lang="fr" b="1" i="0" u="none" baseline="0"/>
              <a:t>méthodes </a:t>
            </a:r>
            <a:r>
              <a:rPr lang="fr" b="0" i="0" u="none" baseline="0"/>
              <a:t>pour représenter les données sur les activités ou la modification de la superficie de différentes catégories de terres :</a:t>
            </a:r>
          </a:p>
          <a:p>
            <a:pPr lvl="1" algn="l" rtl="0" eaLnBrk="1" hangingPunct="1">
              <a:defRPr/>
            </a:pPr>
            <a:r>
              <a:rPr lang="fr" b="0" i="0" u="none" baseline="0"/>
              <a:t>La méthode 1 définit la superficie totale de chaque catégorie de terres, généralement à partir de données nationales non spatiales, mais ne fournit pas d’informations sur la nature et la superficie des conversions entre catégories d’affectation des terres; elle ne fournit que des informations sur les modifications « nettes » de la superficie (déboisement moins boisement) et n’est donc pas adaptée à REDD+. </a:t>
            </a:r>
          </a:p>
          <a:p>
            <a:pPr lvl="1" algn="l" rtl="0" eaLnBrk="1" hangingPunct="1">
              <a:defRPr/>
            </a:pPr>
            <a:r>
              <a:rPr lang="fr" b="0" i="0" u="none" baseline="0"/>
              <a:t>La méthode 2 prévoit le suivi des conversions entre catégories et donne lieu à une matrice de conversion d’affectation des terres non spatialement explicite. </a:t>
            </a:r>
          </a:p>
          <a:p>
            <a:pPr lvl="1" algn="l" rtl="0" eaLnBrk="1" hangingPunct="1">
              <a:defRPr/>
            </a:pPr>
            <a:r>
              <a:rPr lang="fr" b="0" i="0" u="none" baseline="0"/>
              <a:t>La méthode 3 développe la méthode 2 en utilisant des données spatialement explicites sur le changement d’affectation des terres, obtenues par échantillonnage ou cartographie complète. </a:t>
            </a:r>
          </a:p>
          <a:p>
            <a:pPr lvl="1" algn="l" rtl="0" eaLnBrk="1" hangingPunct="1">
              <a:defRPr/>
            </a:pPr>
            <a:endParaRPr lang="fr" dirty="0" smtClean="0"/>
          </a:p>
          <a:p>
            <a:pPr marL="171450" indent="-171450" algn="l" rtl="0" eaLnBrk="1" hangingPunct="1">
              <a:buFontTx/>
              <a:buChar char="-"/>
              <a:defRPr/>
            </a:pPr>
            <a:r>
              <a:rPr lang="fr" b="0" i="0" u="none" baseline="0"/>
              <a:t>À l’instar des prescriptions actuelles du protocole de Kyoto, il est probable que les changements d’affectation des terres devront à l’avenir être identifiables et traçables dans le cadre de REDD+ et que seule la méthode 3 (ou la méthode 2 avec des informations complémentaires sur la dynamique de l’affectation des terres) puisse être utilisée pour surveiller l’utilisation des terres lors de la mise en œuvre de REDD+.</a:t>
            </a:r>
          </a:p>
          <a:p>
            <a:pPr marL="0" indent="0" algn="l" rtl="0" eaLnBrk="1" hangingPunct="1">
              <a:buFontTx/>
              <a:buNone/>
              <a:defRPr/>
            </a:pPr>
            <a:endParaRPr lang="fr" dirty="0" smtClean="0"/>
          </a:p>
          <a:p>
            <a:pPr marL="171450" indent="-171450" algn="l" rtl="0" eaLnBrk="1" hangingPunct="1">
              <a:buFontTx/>
              <a:buChar char="-"/>
              <a:defRPr/>
            </a:pPr>
            <a:r>
              <a:rPr lang="fr" b="0" i="0" u="none" baseline="0"/>
              <a:t>Pour référence, on notera que les Méthodes et pratiques recommandées par la GFOI (GFOI 2014) donnent un exemple d’arbre de décision (figure 2, p. 33) concernant la sélection d’un niveau et d’une méthode. </a:t>
            </a:r>
            <a:endParaRPr lang="fr" dirty="0" smtClean="0"/>
          </a:p>
          <a:p>
            <a:pPr algn="l" rtl="0" eaLnBrk="1" hangingPunct="1">
              <a:defRPr/>
            </a:pPr>
            <a:endParaRPr lang="fr" dirty="0" smtClean="0"/>
          </a:p>
        </p:txBody>
      </p:sp>
    </p:spTree>
    <p:extLst>
      <p:ext uri="{BB962C8B-B14F-4D97-AF65-F5344CB8AC3E}">
        <p14:creationId xmlns:p14="http://schemas.microsoft.com/office/powerpoint/2010/main" val="2678339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p:txBody>
          <a:bodyPr wrap="square" numCol="1" anchor="t" anchorCtr="0" compatLnSpc="1">
            <a:prstTxWarp prst="textNoShape">
              <a:avLst/>
            </a:prstTxWarp>
          </a:bodyPr>
          <a:lstStyle/>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fr" b="0" i="0" u="none" baseline="0"/>
              <a:t>La télédétection, qui fait référence à l’acquisition de données par des capteurs embarqués sur des aéronefs ou des plates-formes spatiales, est souvent la seule solution pratique de surveillance de l’espace forestier national dans les pays tropicaux.</a:t>
            </a:r>
          </a:p>
          <a:p>
            <a:pPr marL="0" marR="0" indent="0" algn="l" defTabSz="914400" rtl="0" eaLnBrk="1" fontAlgn="base" latinLnBrk="0" hangingPunct="1">
              <a:lnSpc>
                <a:spcPct val="100000"/>
              </a:lnSpc>
              <a:spcBef>
                <a:spcPct val="30000"/>
              </a:spcBef>
              <a:spcAft>
                <a:spcPct val="0"/>
              </a:spcAft>
              <a:buClrTx/>
              <a:buSzTx/>
              <a:buFontTx/>
              <a:buNone/>
              <a:tabLst/>
              <a:defRPr/>
            </a:pPr>
            <a:endParaRPr lang="fr" dirty="0" smtClean="0"/>
          </a:p>
          <a:p>
            <a:pPr marL="171450" indent="-171450" algn="l" rtl="0" eaLnBrk="1" hangingPunct="1">
              <a:buFontTx/>
              <a:buChar char="-"/>
              <a:defRPr/>
            </a:pPr>
            <a:r>
              <a:rPr lang="fr" b="0" i="0" u="none" baseline="0"/>
              <a:t>Les techniques de télédétection peuvent être utilisées pour surveiller les modifications de l’espace forestier, par exemple de terres boisées en terres non boisées (déboisement) ou de terres non boisées en terres boisées (boisement).</a:t>
            </a:r>
          </a:p>
          <a:p>
            <a:pPr marL="0" indent="0" algn="l" rtl="0" eaLnBrk="1" hangingPunct="1">
              <a:buFontTx/>
              <a:buNone/>
              <a:defRPr/>
            </a:pPr>
            <a:endParaRPr lang="fr" dirty="0" smtClean="0"/>
          </a:p>
          <a:p>
            <a:pPr marL="171450" indent="-171450" algn="l" rtl="0" eaLnBrk="1" hangingPunct="1">
              <a:buFontTx/>
              <a:buChar char="-"/>
              <a:defRPr/>
            </a:pPr>
            <a:r>
              <a:rPr lang="fr" b="0" i="0" u="none" baseline="0"/>
              <a:t>Les techniques de surveillance des modifications de l’espace forestier (déboisement, par exemple) fournissent des données de haute précision sur les activités (estimation des superficies) et peuvent également réduire l’incertitude des facteurs d’émission grâce à la cartographie spatiale des principaux écosystèmes forestiers.</a:t>
            </a:r>
          </a:p>
          <a:p>
            <a:pPr marL="0" indent="0" algn="l" rtl="0" eaLnBrk="1" hangingPunct="1">
              <a:buFontTx/>
              <a:buNone/>
              <a:defRPr/>
            </a:pPr>
            <a:endParaRPr lang="fr" dirty="0" smtClean="0"/>
          </a:p>
          <a:p>
            <a:pPr marL="171450" indent="-171450" algn="l" rtl="0" eaLnBrk="1" hangingPunct="1">
              <a:buFontTx/>
              <a:buChar char="-"/>
              <a:defRPr/>
            </a:pPr>
            <a:r>
              <a:rPr lang="fr" b="0" i="0" u="none" baseline="0"/>
              <a:t>La surveillance du boisement présente de plus grandes incertitudes que celle du déboisement. En effet, le déboisement entraîne généralement une modification brusque et évidente des données de télédétection tandis que le boisement correspond généralement à un processus plus lent et progressif.</a:t>
            </a:r>
            <a:endParaRPr lang="fr" dirty="0" smtClean="0"/>
          </a:p>
        </p:txBody>
      </p:sp>
    </p:spTree>
    <p:extLst>
      <p:ext uri="{BB962C8B-B14F-4D97-AF65-F5344CB8AC3E}">
        <p14:creationId xmlns:p14="http://schemas.microsoft.com/office/powerpoint/2010/main" val="227005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pPr marL="171450" indent="-171450" algn="l" rtl="0" eaLnBrk="1" hangingPunct="1">
              <a:buFontTx/>
              <a:buChar char="-"/>
            </a:pPr>
            <a:r>
              <a:rPr lang="fr" b="0" i="0" u="none" baseline="0"/>
              <a:t>Il n’y a pas de solution unique à la surveillance nationale des forêts. Les solutions optimales varient selon les circonstances.</a:t>
            </a:r>
          </a:p>
          <a:p>
            <a:pPr marL="0" indent="0" algn="l" rtl="0" eaLnBrk="1" hangingPunct="1">
              <a:buFontTx/>
              <a:buNone/>
            </a:pPr>
            <a:endParaRPr lang="fr" dirty="0" smtClean="0"/>
          </a:p>
          <a:p>
            <a:pPr marL="171450" indent="-171450" algn="l" rtl="0" eaLnBrk="1" hangingPunct="1">
              <a:buFontTx/>
              <a:buChar char="-"/>
            </a:pPr>
            <a:r>
              <a:rPr lang="fr" b="0" i="0" u="none" baseline="0"/>
              <a:t>Cette diapositive décrit les principaux facteurs influençant le processus de sélection et de mise en œuvre de la méthode de télédétection.</a:t>
            </a:r>
          </a:p>
          <a:p>
            <a:pPr marL="0" indent="0" algn="l" rtl="0" eaLnBrk="1" hangingPunct="1">
              <a:buFontTx/>
              <a:buNone/>
            </a:pPr>
            <a:endParaRPr lang="fr" dirty="0" smtClean="0"/>
          </a:p>
          <a:p>
            <a:pPr marL="171450" indent="-171450" algn="l" rtl="0" eaLnBrk="1" hangingPunct="1">
              <a:buFontTx/>
              <a:buChar char="-"/>
            </a:pPr>
            <a:r>
              <a:rPr lang="fr" b="0" i="0" u="none" baseline="0"/>
              <a:t>On recherchera une combinaison optimale de méthodes pour que les experts nationaux puissent réaliser une évaluation nationale crédible.</a:t>
            </a:r>
          </a:p>
          <a:p>
            <a:pPr marL="0" indent="0" algn="l" rtl="0" eaLnBrk="1" hangingPunct="1">
              <a:buFontTx/>
              <a:buNone/>
            </a:pPr>
            <a:endParaRPr lang="fr" dirty="0" smtClean="0"/>
          </a:p>
          <a:p>
            <a:pPr marL="171450" indent="-171450" algn="l" rtl="0" eaLnBrk="1" hangingPunct="1">
              <a:buFontTx/>
              <a:buChar char="-"/>
            </a:pPr>
            <a:r>
              <a:rPr lang="fr" b="0" i="0" u="none" baseline="0"/>
              <a:t>Une méthode hybride associant la segmentation numérique automatique et/ou des techniques de classification avec une interprétation visuelle et/ou la validation des classes/polygones résultants devrait être préférée en tant que méthode simple, robuste et peu onéreuse.</a:t>
            </a:r>
          </a:p>
          <a:p>
            <a:pPr marL="171450" indent="-171450" algn="l" rtl="0" eaLnBrk="1" hangingPunct="1">
              <a:buFontTx/>
              <a:buChar char="-"/>
            </a:pPr>
            <a:endParaRPr lang="fr" dirty="0" smtClean="0"/>
          </a:p>
        </p:txBody>
      </p:sp>
    </p:spTree>
    <p:extLst>
      <p:ext uri="{BB962C8B-B14F-4D97-AF65-F5344CB8AC3E}">
        <p14:creationId xmlns:p14="http://schemas.microsoft.com/office/powerpoint/2010/main" val="54474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marL="0" indent="0" algn="l" rtl="0" eaLnBrk="1" hangingPunct="1">
              <a:buFontTx/>
              <a:buNone/>
            </a:pPr>
            <a:r>
              <a:rPr lang="fr" b="0" i="0" u="none" baseline="0"/>
              <a:t>Les sections 2 à 4 présentent l’état actuel des connaissances concernant les données et méthodes pouvant être utilisées pour surveiller l’évolution des superficies forestières à l’échelle nationale dans les pays tropicaux à l’aide d’images de télédétection. Des méthodes et données de surveillance de l’évolution des superficies forestières (déboisement et boisement) sont décrites et des recommandations générales sur les mesures à prendre sont formulées.</a:t>
            </a:r>
          </a:p>
        </p:txBody>
      </p:sp>
    </p:spTree>
    <p:extLst>
      <p:ext uri="{BB962C8B-B14F-4D97-AF65-F5344CB8AC3E}">
        <p14:creationId xmlns:p14="http://schemas.microsoft.com/office/powerpoint/2010/main" val="423278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 b="0" i="0" u="none" baseline="0"/>
              <a:t>Pour toute information complémentaire sur les cartes recommandées, voir, par exemple, GFOI (2014, tableau 6, p. 66). </a:t>
            </a:r>
            <a:endParaRPr lang="fr" dirty="0"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rtl="0"/>
            <a:fld id="{63B99712-7D30-4A88-95DC-4BAE6BAEAAC2}" type="slidenum">
              <a:rPr/>
              <a:pPr/>
              <a:t>10</a:t>
            </a:fld>
            <a:endParaRPr lang="fr" dirty="0" smtClean="0"/>
          </a:p>
        </p:txBody>
      </p:sp>
    </p:spTree>
    <p:extLst>
      <p:ext uri="{BB962C8B-B14F-4D97-AF65-F5344CB8AC3E}">
        <p14:creationId xmlns:p14="http://schemas.microsoft.com/office/powerpoint/2010/main" val="1843131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en-GB" dirty="0" err="1" smtClean="0"/>
              <a:t>Klik</a:t>
            </a:r>
            <a:r>
              <a:rPr lang="en-GB" dirty="0" smtClean="0"/>
              <a:t> </a:t>
            </a:r>
            <a:r>
              <a:rPr lang="en-GB" dirty="0" err="1" smtClean="0"/>
              <a:t>om</a:t>
            </a:r>
            <a:r>
              <a:rPr lang="en-GB" dirty="0" smtClean="0"/>
              <a:t>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tekst 4"/>
          <p:cNvSpPr>
            <a:spLocks noGrp="1"/>
          </p:cNvSpPr>
          <p:nvPr>
            <p:ph type="body" sz="quarter" idx="17"/>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lvl="0"/>
            <a:r>
              <a:rPr lang="en-US" noProof="0" smtClean="0"/>
              <a:t>Click to edit Master text styles</a:t>
            </a:r>
          </a:p>
        </p:txBody>
      </p:sp>
      <p:sp>
        <p:nvSpPr>
          <p:cNvPr id="5" name="Tijdelijke aanduiding voor tekst 4"/>
          <p:cNvSpPr>
            <a:spLocks noGrp="1"/>
          </p:cNvSpPr>
          <p:nvPr>
            <p:ph type="body" sz="quarter" idx="18"/>
          </p:nvPr>
        </p:nvSpPr>
        <p:spPr bwMode="auto">
          <a:xfrm>
            <a:off x="478633" y="2262386"/>
            <a:ext cx="8447087" cy="371475"/>
          </a:xfrm>
          <a:prstGeom prst="rect">
            <a:avLst/>
          </a:prstGeom>
          <a:noFill/>
          <a:ln>
            <a:noFill/>
          </a:ln>
          <a:extLst/>
        </p:spPr>
        <p:txBody>
          <a:bodyPr lIns="36000" rIns="90000"/>
          <a:lstStyle>
            <a:lvl1pPr marL="0" indent="0">
              <a:buNone/>
              <a:defRPr>
                <a:solidFill>
                  <a:schemeClr val="bg2"/>
                </a:solidFill>
              </a:defRPr>
            </a:lvl1pPr>
          </a:lstStyle>
          <a:p>
            <a:pPr lvl="0"/>
            <a:r>
              <a:rPr lang="en-US" noProof="0"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smtClean="0"/>
              <a:t>Klik om de stijl te bewerken</a:t>
            </a:r>
            <a:endParaRPr lang="en-GB" dirty="0"/>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pPr lvl="0"/>
            <a:endParaRPr lang="nl-NL"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en-GB" smtClean="0"/>
              <a:t>Klik om de stijl te bewerken</a:t>
            </a:r>
            <a:endParaRPr lang="en-GB"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pPr lvl="0"/>
            <a:endParaRPr lang="nl-NL"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GB" smtClean="0"/>
              <a:t>Klik om de stijl te bewerken</a:t>
            </a:r>
            <a:endParaRPr lang="en-GB" dirty="0"/>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520042"/>
            <a:ext cx="8521188" cy="4404807"/>
          </a:xfrm>
        </p:spPr>
        <p:txBody>
          <a:bodyPr/>
          <a:lstStyle>
            <a:lvl2pPr>
              <a:buClr>
                <a:schemeClr val="bg2"/>
              </a:buClr>
              <a:defRPr/>
            </a:lvl2pPr>
          </a:lstStyle>
          <a:p>
            <a:pPr lvl="0"/>
            <a:r>
              <a:rPr lang="en-GB" dirty="0" err="1" smtClean="0"/>
              <a:t>Klik</a:t>
            </a:r>
            <a:r>
              <a:rPr lang="en-GB" dirty="0" smtClean="0"/>
              <a:t> </a:t>
            </a:r>
            <a:r>
              <a:rPr lang="en-GB" dirty="0" err="1" smtClean="0"/>
              <a:t>om</a:t>
            </a:r>
            <a:r>
              <a:rPr lang="en-GB" dirty="0" smtClean="0"/>
              <a:t>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10" name="Rectangle 9"/>
          <p:cNvSpPr/>
          <p:nvPr userDrawn="1"/>
        </p:nvSpPr>
        <p:spPr>
          <a:xfrm>
            <a:off x="301647" y="6141730"/>
            <a:ext cx="2902688" cy="57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1" name="TextBox 10"/>
          <p:cNvSpPr txBox="1"/>
          <p:nvPr userDrawn="1"/>
        </p:nvSpPr>
        <p:spPr>
          <a:xfrm>
            <a:off x="1016517" y="6141730"/>
            <a:ext cx="7986806" cy="553998"/>
          </a:xfrm>
          <a:prstGeom prst="rect">
            <a:avLst/>
          </a:prstGeom>
          <a:noFill/>
        </p:spPr>
        <p:txBody>
          <a:bodyPr wrap="square" rtlCol="0">
            <a:spAutoFit/>
          </a:bodyPr>
          <a:lstStyle/>
          <a:p>
            <a:pPr>
              <a:lnSpc>
                <a:spcPts val="1800"/>
              </a:lnSpc>
            </a:pPr>
            <a:r>
              <a:rPr lang="en-GB" sz="1400" i="1" dirty="0" smtClean="0">
                <a:solidFill>
                  <a:schemeClr val="accent6">
                    <a:lumMod val="50000"/>
                    <a:lumOff val="50000"/>
                  </a:schemeClr>
                </a:solidFill>
                <a:latin typeface="Calibri" panose="020F0502020204030204" pitchFamily="34" charset="0"/>
              </a:rPr>
              <a:t>Module 2.1 </a:t>
            </a:r>
            <a:r>
              <a:rPr lang="fr-FR" sz="1400" i="1" dirty="0" smtClean="0">
                <a:solidFill>
                  <a:schemeClr val="accent6">
                    <a:lumMod val="50000"/>
                    <a:lumOff val="50000"/>
                  </a:schemeClr>
                </a:solidFill>
                <a:latin typeface="Calibri" panose="020F0502020204030204" pitchFamily="34" charset="0"/>
              </a:rPr>
              <a:t>Suivi des données sur les activités pour les forêts à l’aide de la télédétection</a:t>
            </a:r>
            <a:endParaRPr lang="en-US" sz="1400" i="1" dirty="0" smtClean="0">
              <a:solidFill>
                <a:schemeClr val="accent6">
                  <a:lumMod val="50000"/>
                  <a:lumOff val="50000"/>
                </a:schemeClr>
              </a:solidFill>
              <a:latin typeface="Calibri" panose="020F0502020204030204" pitchFamily="34" charset="0"/>
            </a:endParaRPr>
          </a:p>
          <a:p>
            <a:pPr marL="0" marR="0" indent="0" algn="l" defTabSz="914400" rtl="0" eaLnBrk="1" fontAlgn="base" latinLnBrk="0" hangingPunct="1">
              <a:lnSpc>
                <a:spcPts val="1800"/>
              </a:lnSpc>
              <a:spcBef>
                <a:spcPct val="0"/>
              </a:spcBef>
              <a:spcAft>
                <a:spcPct val="0"/>
              </a:spcAft>
              <a:buClrTx/>
              <a:buSzTx/>
              <a:buFontTx/>
              <a:buNone/>
              <a:tabLst/>
              <a:defRPr/>
            </a:pPr>
            <a:r>
              <a:rPr lang="fr-FR" sz="1300" i="1" dirty="0" smtClean="0">
                <a:solidFill>
                  <a:schemeClr val="accent6">
                    <a:lumMod val="50000"/>
                    <a:lumOff val="50000"/>
                  </a:schemeClr>
                </a:solidFill>
                <a:latin typeface="Calibri" panose="020F0502020204030204" pitchFamily="34" charset="0"/>
              </a:rPr>
              <a:t>Matériels de formation à REDD+ mis au point par GOFC-GOLD, Wageningen </a:t>
            </a:r>
            <a:r>
              <a:rPr lang="fr-FR" sz="1300" i="1" dirty="0" err="1" smtClean="0">
                <a:solidFill>
                  <a:schemeClr val="accent6">
                    <a:lumMod val="50000"/>
                    <a:lumOff val="50000"/>
                  </a:schemeClr>
                </a:solidFill>
                <a:latin typeface="Calibri" panose="020F0502020204030204" pitchFamily="34" charset="0"/>
              </a:rPr>
              <a:t>University</a:t>
            </a:r>
            <a:r>
              <a:rPr lang="fr-FR" sz="1300" i="1" dirty="0" smtClean="0">
                <a:solidFill>
                  <a:schemeClr val="accent6">
                    <a:lumMod val="50000"/>
                    <a:lumOff val="50000"/>
                  </a:schemeClr>
                </a:solidFill>
                <a:latin typeface="Calibri" panose="020F0502020204030204" pitchFamily="34" charset="0"/>
              </a:rPr>
              <a:t>, FCPF de la Banque mondiale</a:t>
            </a:r>
            <a:endParaRPr lang="en-GB" sz="1300" i="1" dirty="0" smtClean="0">
              <a:solidFill>
                <a:schemeClr val="accent6">
                  <a:lumMod val="50000"/>
                  <a:lumOff val="50000"/>
                </a:schemeClr>
              </a:solidFill>
              <a:latin typeface="Calibri" panose="020F0502020204030204" pitchFamily="34" charset="0"/>
            </a:endParaRPr>
          </a:p>
        </p:txBody>
      </p:sp>
      <p:sp>
        <p:nvSpPr>
          <p:cNvPr id="13" name="Chevron 12"/>
          <p:cNvSpPr/>
          <p:nvPr userDrawn="1"/>
        </p:nvSpPr>
        <p:spPr>
          <a:xfrm>
            <a:off x="492412" y="6198880"/>
            <a:ext cx="425558" cy="179648"/>
          </a:xfrm>
          <a:prstGeom prst="chevron">
            <a:avLst/>
          </a:prstGeom>
          <a:solidFill>
            <a:schemeClr val="accent1">
              <a:lumMod val="40000"/>
              <a:lumOff val="60000"/>
            </a:schemeClr>
          </a:solidFill>
          <a:ln>
            <a:solidFill>
              <a:schemeClr val="accent1">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13"/>
          <p:cNvSpPr txBox="1"/>
          <p:nvPr userDrawn="1"/>
        </p:nvSpPr>
        <p:spPr>
          <a:xfrm>
            <a:off x="8355699" y="6149534"/>
            <a:ext cx="561976" cy="297389"/>
          </a:xfrm>
          <a:prstGeom prst="rect">
            <a:avLst/>
          </a:prstGeom>
          <a:noFill/>
        </p:spPr>
        <p:txBody>
          <a:bodyPr wrap="square" rtlCol="0">
            <a:spAutoFit/>
          </a:bodyPr>
          <a:lstStyle/>
          <a:p>
            <a:pPr>
              <a:lnSpc>
                <a:spcPts val="1800"/>
              </a:lnSpc>
            </a:pPr>
            <a:fld id="{523FA82C-FC15-4F8C-9865-B5B8DD09C3CB}" type="slidenum">
              <a:rPr lang="en-GB" sz="1200" smtClean="0">
                <a:solidFill>
                  <a:schemeClr val="accent2">
                    <a:lumMod val="75000"/>
                  </a:schemeClr>
                </a:solidFill>
                <a:latin typeface="Verdana" pitchFamily="34" charset="0"/>
              </a:rPr>
              <a:t>‹#›</a:t>
            </a:fld>
            <a:endParaRPr lang="en-GB" sz="1200" dirty="0" smtClean="0">
              <a:solidFill>
                <a:schemeClr val="accent2">
                  <a:lumMod val="75000"/>
                </a:schemeClr>
              </a:solidFill>
              <a:latin typeface="Verdana" pitchFamily="34" charset="0"/>
            </a:endParaRPr>
          </a:p>
        </p:txBody>
      </p:sp>
      <p:cxnSp>
        <p:nvCxnSpPr>
          <p:cNvPr id="15" name="Rechte verbindingslijn 8"/>
          <p:cNvCxnSpPr/>
          <p:nvPr userDrawn="1"/>
        </p:nvCxnSpPr>
        <p:spPr>
          <a:xfrm>
            <a:off x="374177" y="6051788"/>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0" name="Tijdelijke aanduiding voor tekst 6"/>
          <p:cNvSpPr>
            <a:spLocks noGrp="1"/>
          </p:cNvSpPr>
          <p:nvPr>
            <p:ph type="body" sz="quarter" idx="22"/>
          </p:nvPr>
        </p:nvSpPr>
        <p:spPr>
          <a:xfrm>
            <a:off x="490538"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1" name="Tijdelijke aanduiding voor tekst 6"/>
          <p:cNvSpPr>
            <a:spLocks noGrp="1"/>
          </p:cNvSpPr>
          <p:nvPr>
            <p:ph type="body" sz="quarter" idx="23"/>
          </p:nvPr>
        </p:nvSpPr>
        <p:spPr>
          <a:xfrm>
            <a:off x="3365675"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2" name="Tijdelijke aanduiding voor tekst 6"/>
          <p:cNvSpPr>
            <a:spLocks noGrp="1"/>
          </p:cNvSpPr>
          <p:nvPr>
            <p:ph type="body" sz="quarter" idx="24"/>
          </p:nvPr>
        </p:nvSpPr>
        <p:spPr>
          <a:xfrm>
            <a:off x="6241802"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tel 1"/>
          <p:cNvSpPr>
            <a:spLocks noGrp="1"/>
          </p:cNvSpPr>
          <p:nvPr>
            <p:ph type="title"/>
          </p:nvPr>
        </p:nvSpPr>
        <p:spPr bwMode="white">
          <a:xfrm>
            <a:off x="491642" y="230188"/>
            <a:ext cx="8442796"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smtClean="0"/>
              <a:t>Klik om de stijl te bewerken</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2125" y="230188"/>
            <a:ext cx="8442325" cy="839787"/>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vert="horz" wrap="square" lIns="18000" tIns="0" rIns="91440" bIns="324000" numCol="1" anchor="t" anchorCtr="0" compatLnSpc="1">
            <a:prstTxWarp prst="textNoShape">
              <a:avLst/>
            </a:prstTxWarp>
            <a:spAutoFit/>
          </a:bodyPr>
          <a:lstStyle/>
          <a:p>
            <a:pPr lvl="0"/>
            <a:r>
              <a:rPr lang="en-GB" smtClean="0"/>
              <a:t>Klik om de stijl te bewerken</a:t>
            </a:r>
            <a:endParaRPr lang="en-GB" dirty="0" smtClean="0"/>
          </a:p>
        </p:txBody>
      </p:sp>
      <p:sp>
        <p:nvSpPr>
          <p:cNvPr id="43011" name="Tijdelijke aanduiding voor tekst 23"/>
          <p:cNvSpPr>
            <a:spLocks noGrp="1"/>
          </p:cNvSpPr>
          <p:nvPr>
            <p:ph type="body" idx="1"/>
          </p:nvPr>
        </p:nvSpPr>
        <p:spPr bwMode="auto">
          <a:xfrm>
            <a:off x="420688" y="1843088"/>
            <a:ext cx="8521700" cy="408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smtClean="0"/>
              <a:t>Klik</a:t>
            </a:r>
            <a:r>
              <a:rPr lang="en-GB" dirty="0" smtClean="0"/>
              <a:t> om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smtClean="0"/>
          </a:p>
          <a:p>
            <a:pPr lvl="4"/>
            <a:endParaRPr lang="en-GB" dirty="0" smtClean="0"/>
          </a:p>
        </p:txBody>
      </p:sp>
      <p:sp>
        <p:nvSpPr>
          <p:cNvPr id="7" name="Rectangle 6"/>
          <p:cNvSpPr/>
          <p:nvPr userDrawn="1"/>
        </p:nvSpPr>
        <p:spPr>
          <a:xfrm>
            <a:off x="301647" y="6141730"/>
            <a:ext cx="2902688" cy="57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1" name="TextBox 10"/>
          <p:cNvSpPr txBox="1"/>
          <p:nvPr userDrawn="1"/>
        </p:nvSpPr>
        <p:spPr>
          <a:xfrm>
            <a:off x="1016518" y="6141730"/>
            <a:ext cx="7991295" cy="553998"/>
          </a:xfrm>
          <a:prstGeom prst="rect">
            <a:avLst/>
          </a:prstGeom>
          <a:noFill/>
        </p:spPr>
        <p:txBody>
          <a:bodyPr wrap="square" rtlCol="0">
            <a:spAutoFit/>
          </a:bodyPr>
          <a:lstStyle/>
          <a:p>
            <a:pPr>
              <a:lnSpc>
                <a:spcPts val="1800"/>
              </a:lnSpc>
            </a:pPr>
            <a:r>
              <a:rPr lang="en-GB" sz="1400" i="1" dirty="0" smtClean="0">
                <a:solidFill>
                  <a:schemeClr val="accent6">
                    <a:lumMod val="50000"/>
                    <a:lumOff val="50000"/>
                  </a:schemeClr>
                </a:solidFill>
                <a:latin typeface="Calibri" panose="020F0502020204030204" pitchFamily="34" charset="0"/>
              </a:rPr>
              <a:t>Module 2.1 </a:t>
            </a:r>
            <a:r>
              <a:rPr lang="fr-FR" sz="1400" i="1" dirty="0" smtClean="0">
                <a:solidFill>
                  <a:schemeClr val="accent6">
                    <a:lumMod val="50000"/>
                    <a:lumOff val="50000"/>
                  </a:schemeClr>
                </a:solidFill>
                <a:latin typeface="Calibri" panose="020F0502020204030204" pitchFamily="34" charset="0"/>
              </a:rPr>
              <a:t>Suivi des données sur les activités pour les forêts à l’aide de la télédétection</a:t>
            </a:r>
            <a:endParaRPr lang="en-US" sz="1400" i="1" dirty="0" smtClean="0">
              <a:solidFill>
                <a:schemeClr val="accent6">
                  <a:lumMod val="50000"/>
                  <a:lumOff val="50000"/>
                </a:schemeClr>
              </a:solidFill>
              <a:latin typeface="Calibri" panose="020F0502020204030204" pitchFamily="34" charset="0"/>
            </a:endParaRPr>
          </a:p>
          <a:p>
            <a:pPr marL="0" marR="0" indent="0" algn="l" defTabSz="914400" rtl="0" eaLnBrk="1" fontAlgn="base" latinLnBrk="0" hangingPunct="1">
              <a:lnSpc>
                <a:spcPts val="1800"/>
              </a:lnSpc>
              <a:spcBef>
                <a:spcPct val="0"/>
              </a:spcBef>
              <a:spcAft>
                <a:spcPct val="0"/>
              </a:spcAft>
              <a:buClrTx/>
              <a:buSzTx/>
              <a:buFontTx/>
              <a:buNone/>
              <a:tabLst/>
              <a:defRPr/>
            </a:pPr>
            <a:r>
              <a:rPr lang="fr-FR" sz="1300" i="1" dirty="0" smtClean="0">
                <a:solidFill>
                  <a:schemeClr val="accent6">
                    <a:lumMod val="50000"/>
                    <a:lumOff val="50000"/>
                  </a:schemeClr>
                </a:solidFill>
                <a:latin typeface="Calibri" panose="020F0502020204030204" pitchFamily="34" charset="0"/>
              </a:rPr>
              <a:t>Matériels de formation à REDD+ mis au point par GOFC-GOLD, Wageningen </a:t>
            </a:r>
            <a:r>
              <a:rPr lang="fr-FR" sz="1300" i="1" dirty="0" err="1" smtClean="0">
                <a:solidFill>
                  <a:schemeClr val="accent6">
                    <a:lumMod val="50000"/>
                    <a:lumOff val="50000"/>
                  </a:schemeClr>
                </a:solidFill>
                <a:latin typeface="Calibri" panose="020F0502020204030204" pitchFamily="34" charset="0"/>
              </a:rPr>
              <a:t>University</a:t>
            </a:r>
            <a:r>
              <a:rPr lang="fr-FR" sz="1300" i="1" dirty="0" smtClean="0">
                <a:solidFill>
                  <a:schemeClr val="accent6">
                    <a:lumMod val="50000"/>
                    <a:lumOff val="50000"/>
                  </a:schemeClr>
                </a:solidFill>
                <a:latin typeface="Calibri" panose="020F0502020204030204" pitchFamily="34" charset="0"/>
              </a:rPr>
              <a:t>, FCPF de la Banque mondiale</a:t>
            </a:r>
            <a:endParaRPr lang="en-GB" sz="1300" i="1" dirty="0" smtClean="0">
              <a:solidFill>
                <a:schemeClr val="accent6">
                  <a:lumMod val="50000"/>
                  <a:lumOff val="50000"/>
                </a:schemeClr>
              </a:solidFill>
              <a:latin typeface="Calibri" panose="020F0502020204030204" pitchFamily="34" charset="0"/>
            </a:endParaRPr>
          </a:p>
        </p:txBody>
      </p:sp>
      <p:sp>
        <p:nvSpPr>
          <p:cNvPr id="12" name="Chevron 11"/>
          <p:cNvSpPr/>
          <p:nvPr userDrawn="1"/>
        </p:nvSpPr>
        <p:spPr>
          <a:xfrm>
            <a:off x="492412" y="6198880"/>
            <a:ext cx="425558" cy="179648"/>
          </a:xfrm>
          <a:prstGeom prst="chevron">
            <a:avLst/>
          </a:prstGeom>
          <a:solidFill>
            <a:schemeClr val="accent1">
              <a:lumMod val="40000"/>
              <a:lumOff val="60000"/>
            </a:schemeClr>
          </a:solidFill>
          <a:ln>
            <a:solidFill>
              <a:schemeClr val="accent1">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p:cNvSpPr txBox="1"/>
          <p:nvPr userDrawn="1"/>
        </p:nvSpPr>
        <p:spPr>
          <a:xfrm>
            <a:off x="8355699" y="6149534"/>
            <a:ext cx="561976" cy="297389"/>
          </a:xfrm>
          <a:prstGeom prst="rect">
            <a:avLst/>
          </a:prstGeom>
          <a:noFill/>
        </p:spPr>
        <p:txBody>
          <a:bodyPr wrap="square" rtlCol="0">
            <a:spAutoFit/>
          </a:bodyPr>
          <a:lstStyle/>
          <a:p>
            <a:pPr>
              <a:lnSpc>
                <a:spcPts val="1800"/>
              </a:lnSpc>
            </a:pPr>
            <a:fld id="{523FA82C-FC15-4F8C-9865-B5B8DD09C3CB}" type="slidenum">
              <a:rPr lang="en-GB" sz="1200" smtClean="0">
                <a:solidFill>
                  <a:schemeClr val="accent2">
                    <a:lumMod val="75000"/>
                  </a:schemeClr>
                </a:solidFill>
                <a:latin typeface="Verdana" pitchFamily="34" charset="0"/>
              </a:rPr>
              <a:t>‹#›</a:t>
            </a:fld>
            <a:endParaRPr lang="en-GB" sz="1200" dirty="0" smtClean="0">
              <a:solidFill>
                <a:schemeClr val="accent2">
                  <a:lumMod val="75000"/>
                </a:schemeClr>
              </a:solidFill>
              <a:latin typeface="Verdana" pitchFamily="34" charset="0"/>
            </a:endParaRPr>
          </a:p>
        </p:txBody>
      </p:sp>
      <p:cxnSp>
        <p:nvCxnSpPr>
          <p:cNvPr id="14" name="Rechte verbindingslijn 8"/>
          <p:cNvCxnSpPr/>
          <p:nvPr userDrawn="1"/>
        </p:nvCxnSpPr>
        <p:spPr>
          <a:xfrm>
            <a:off x="374177" y="6051788"/>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eaLnBrk="0" fontAlgn="base" hangingPunct="0">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eaLnBrk="0" fontAlgn="base" hangingPunct="0">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eaLnBrk="0" fontAlgn="base" hangingPunct="0">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eaLnBrk="0" fontAlgn="base" hangingPunct="0">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4pPr>
      <a:lvl5pPr marL="3405188" indent="-352425" algn="l" rtl="0" eaLnBrk="0" fontAlgn="base" hangingPunct="0">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3.xml"/><Relationship Id="rId18" Type="http://schemas.openxmlformats.org/officeDocument/2006/relationships/image" Target="../media/image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5.gif"/><Relationship Id="rId2" Type="http://schemas.openxmlformats.org/officeDocument/2006/relationships/tags" Target="../tags/tag2.xml"/><Relationship Id="rId16" Type="http://schemas.openxmlformats.org/officeDocument/2006/relationships/image" Target="../media/image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3.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7.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8.png"/><Relationship Id="rId2" Type="http://schemas.openxmlformats.org/officeDocument/2006/relationships/tags" Target="../tags/tag43.xml"/><Relationship Id="rId1" Type="http://schemas.openxmlformats.org/officeDocument/2006/relationships/vmlDrawing" Target="../drawings/vmlDrawing1.vml"/><Relationship Id="rId6" Type="http://schemas.openxmlformats.org/officeDocument/2006/relationships/tags" Target="../tags/tag47.xml"/><Relationship Id="rId11" Type="http://schemas.openxmlformats.org/officeDocument/2006/relationships/oleObject" Target="../embeddings/oleObject1.bin"/><Relationship Id="rId5" Type="http://schemas.openxmlformats.org/officeDocument/2006/relationships/tags" Target="../tags/tag46.xml"/><Relationship Id="rId10" Type="http://schemas.openxmlformats.org/officeDocument/2006/relationships/image" Target="../media/image9.png"/><Relationship Id="rId4" Type="http://schemas.openxmlformats.org/officeDocument/2006/relationships/tags" Target="../tags/tag45.xml"/><Relationship Id="rId9"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tags" Target="../tags/tag56.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image" Target="../media/image10.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notesSlide" Target="../notesSlides/notesSlide16.xml"/><Relationship Id="rId5" Type="http://schemas.openxmlformats.org/officeDocument/2006/relationships/tags" Target="../tags/tag53.xml"/><Relationship Id="rId10" Type="http://schemas.openxmlformats.org/officeDocument/2006/relationships/slideLayout" Target="../slideLayouts/slideLayout2.xml"/><Relationship Id="rId4" Type="http://schemas.openxmlformats.org/officeDocument/2006/relationships/tags" Target="../tags/tag52.xml"/><Relationship Id="rId9" Type="http://schemas.openxmlformats.org/officeDocument/2006/relationships/tags" Target="../tags/tag57.xml"/></Relationships>
</file>

<file path=ppt/slides/_rels/slide18.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image" Target="../media/image12.jpe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1.jpe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notesSlide" Target="../notesSlides/notesSlide17.xml"/><Relationship Id="rId5" Type="http://schemas.openxmlformats.org/officeDocument/2006/relationships/tags" Target="../tags/tag62.xml"/><Relationship Id="rId10" Type="http://schemas.openxmlformats.org/officeDocument/2006/relationships/slideLayout" Target="../slideLayouts/slideLayout2.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hyperlink" Target="http://unfccc.int/resource/docs/2010/cop16/eng/07a01.pdf"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71.xml"/><Relationship Id="rId7" Type="http://schemas.openxmlformats.org/officeDocument/2006/relationships/notesSlide" Target="../notesSlides/notesSlide19.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Layout" Target="../slideLayouts/slideLayout2.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18" Type="http://schemas.openxmlformats.org/officeDocument/2006/relationships/image" Target="../media/image18.jpeg"/><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image" Target="../media/image17.jpeg"/><Relationship Id="rId2" Type="http://schemas.openxmlformats.org/officeDocument/2006/relationships/tags" Target="../tags/tag79.xml"/><Relationship Id="rId16" Type="http://schemas.openxmlformats.org/officeDocument/2006/relationships/image" Target="../media/image16.png"/><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5" Type="http://schemas.openxmlformats.org/officeDocument/2006/relationships/tags" Target="../tags/tag82.xml"/><Relationship Id="rId15" Type="http://schemas.openxmlformats.org/officeDocument/2006/relationships/notesSlide" Target="../notesSlides/notesSlide22.xml"/><Relationship Id="rId10" Type="http://schemas.openxmlformats.org/officeDocument/2006/relationships/tags" Target="../tags/tag87.xml"/><Relationship Id="rId19" Type="http://schemas.openxmlformats.org/officeDocument/2006/relationships/image" Target="../media/image19.jpeg"/><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26" Type="http://schemas.openxmlformats.org/officeDocument/2006/relationships/image" Target="../media/image23.jpeg"/><Relationship Id="rId3" Type="http://schemas.openxmlformats.org/officeDocument/2006/relationships/tags" Target="../tags/tag93.xml"/><Relationship Id="rId21" Type="http://schemas.openxmlformats.org/officeDocument/2006/relationships/slideLayout" Target="../slideLayouts/slideLayout2.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image" Target="../media/image22.jpeg"/><Relationship Id="rId2" Type="http://schemas.openxmlformats.org/officeDocument/2006/relationships/tags" Target="../tags/tag92.xml"/><Relationship Id="rId16" Type="http://schemas.openxmlformats.org/officeDocument/2006/relationships/tags" Target="../tags/tag106.xml"/><Relationship Id="rId20" Type="http://schemas.openxmlformats.org/officeDocument/2006/relationships/tags" Target="../tags/tag110.xml"/><Relationship Id="rId29" Type="http://schemas.openxmlformats.org/officeDocument/2006/relationships/image" Target="../media/image26.png"/><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tags" Target="../tags/tag101.xml"/><Relationship Id="rId24" Type="http://schemas.openxmlformats.org/officeDocument/2006/relationships/image" Target="../media/image21.png"/><Relationship Id="rId5" Type="http://schemas.openxmlformats.org/officeDocument/2006/relationships/tags" Target="../tags/tag95.xml"/><Relationship Id="rId15" Type="http://schemas.openxmlformats.org/officeDocument/2006/relationships/tags" Target="../tags/tag105.xml"/><Relationship Id="rId23" Type="http://schemas.openxmlformats.org/officeDocument/2006/relationships/image" Target="../media/image20.jpeg"/><Relationship Id="rId28" Type="http://schemas.openxmlformats.org/officeDocument/2006/relationships/image" Target="../media/image25.jpeg"/><Relationship Id="rId10" Type="http://schemas.openxmlformats.org/officeDocument/2006/relationships/tags" Target="../tags/tag100.xml"/><Relationship Id="rId19" Type="http://schemas.openxmlformats.org/officeDocument/2006/relationships/tags" Target="../tags/tag109.xml"/><Relationship Id="rId4" Type="http://schemas.openxmlformats.org/officeDocument/2006/relationships/tags" Target="../tags/tag94.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notesSlide" Target="../notesSlides/notesSlide23.xml"/><Relationship Id="rId27" Type="http://schemas.openxmlformats.org/officeDocument/2006/relationships/image" Target="../media/image24.jpeg"/><Relationship Id="rId30"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28.emf"/><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slideLayout" Target="../slideLayouts/slideLayout2.xml"/><Relationship Id="rId18" Type="http://schemas.openxmlformats.org/officeDocument/2006/relationships/image" Target="../media/image32.png"/><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tags" Target="../tags/tag131.xml"/><Relationship Id="rId17" Type="http://schemas.openxmlformats.org/officeDocument/2006/relationships/image" Target="../media/image31.png"/><Relationship Id="rId2" Type="http://schemas.openxmlformats.org/officeDocument/2006/relationships/tags" Target="../tags/tag121.xml"/><Relationship Id="rId16" Type="http://schemas.openxmlformats.org/officeDocument/2006/relationships/image" Target="../media/image30.png"/><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30.xml"/><Relationship Id="rId5" Type="http://schemas.openxmlformats.org/officeDocument/2006/relationships/tags" Target="../tags/tag124.xml"/><Relationship Id="rId15" Type="http://schemas.openxmlformats.org/officeDocument/2006/relationships/image" Target="../media/image29.png"/><Relationship Id="rId10" Type="http://schemas.openxmlformats.org/officeDocument/2006/relationships/tags" Target="../tags/tag129.xml"/><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tags" Target="../tags/tag145.xml"/><Relationship Id="rId18" Type="http://schemas.openxmlformats.org/officeDocument/2006/relationships/oleObject" Target="../embeddings/oleObject3.bin"/><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image" Target="../media/image33.png"/><Relationship Id="rId2" Type="http://schemas.openxmlformats.org/officeDocument/2006/relationships/tags" Target="../tags/tag134.xml"/><Relationship Id="rId16" Type="http://schemas.openxmlformats.org/officeDocument/2006/relationships/oleObject" Target="../embeddings/oleObject2.bin"/><Relationship Id="rId20" Type="http://schemas.openxmlformats.org/officeDocument/2006/relationships/image" Target="../media/image35.png"/><Relationship Id="rId1" Type="http://schemas.openxmlformats.org/officeDocument/2006/relationships/vmlDrawing" Target="../drawings/vmlDrawing2.vml"/><Relationship Id="rId6" Type="http://schemas.openxmlformats.org/officeDocument/2006/relationships/tags" Target="../tags/tag138.xml"/><Relationship Id="rId11" Type="http://schemas.openxmlformats.org/officeDocument/2006/relationships/tags" Target="../tags/tag143.xml"/><Relationship Id="rId5" Type="http://schemas.openxmlformats.org/officeDocument/2006/relationships/tags" Target="../tags/tag137.xml"/><Relationship Id="rId15" Type="http://schemas.openxmlformats.org/officeDocument/2006/relationships/notesSlide" Target="../notesSlides/notesSlide30.xml"/><Relationship Id="rId10" Type="http://schemas.openxmlformats.org/officeDocument/2006/relationships/tags" Target="../tags/tag142.xml"/><Relationship Id="rId19" Type="http://schemas.openxmlformats.org/officeDocument/2006/relationships/image" Target="../media/image34.png"/><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tags" Target="../tags/tag158.xml"/><Relationship Id="rId18" Type="http://schemas.openxmlformats.org/officeDocument/2006/relationships/notesSlide" Target="../notesSlides/notesSlide31.xml"/><Relationship Id="rId3" Type="http://schemas.openxmlformats.org/officeDocument/2006/relationships/tags" Target="../tags/tag148.xml"/><Relationship Id="rId21" Type="http://schemas.openxmlformats.org/officeDocument/2006/relationships/image" Target="../media/image12.jpeg"/><Relationship Id="rId7" Type="http://schemas.openxmlformats.org/officeDocument/2006/relationships/tags" Target="../tags/tag152.xml"/><Relationship Id="rId12" Type="http://schemas.openxmlformats.org/officeDocument/2006/relationships/tags" Target="../tags/tag157.xml"/><Relationship Id="rId17" Type="http://schemas.openxmlformats.org/officeDocument/2006/relationships/slideLayout" Target="../slideLayouts/slideLayout2.xml"/><Relationship Id="rId2" Type="http://schemas.openxmlformats.org/officeDocument/2006/relationships/tags" Target="../tags/tag147.xml"/><Relationship Id="rId16" Type="http://schemas.openxmlformats.org/officeDocument/2006/relationships/tags" Target="../tags/tag161.xml"/><Relationship Id="rId20" Type="http://schemas.openxmlformats.org/officeDocument/2006/relationships/image" Target="../media/image11.jpeg"/><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tags" Target="../tags/tag156.xml"/><Relationship Id="rId5" Type="http://schemas.openxmlformats.org/officeDocument/2006/relationships/tags" Target="../tags/tag150.xml"/><Relationship Id="rId15" Type="http://schemas.openxmlformats.org/officeDocument/2006/relationships/tags" Target="../tags/tag160.xml"/><Relationship Id="rId23" Type="http://schemas.openxmlformats.org/officeDocument/2006/relationships/image" Target="../media/image13.jpeg"/><Relationship Id="rId10" Type="http://schemas.openxmlformats.org/officeDocument/2006/relationships/tags" Target="../tags/tag155.xml"/><Relationship Id="rId19" Type="http://schemas.openxmlformats.org/officeDocument/2006/relationships/image" Target="../media/image36.jpeg"/><Relationship Id="rId4" Type="http://schemas.openxmlformats.org/officeDocument/2006/relationships/tags" Target="../tags/tag149.xml"/><Relationship Id="rId9" Type="http://schemas.openxmlformats.org/officeDocument/2006/relationships/tags" Target="../tags/tag154.xml"/><Relationship Id="rId14" Type="http://schemas.openxmlformats.org/officeDocument/2006/relationships/tags" Target="../tags/tag159.xml"/><Relationship Id="rId22"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3.xml"/><Relationship Id="rId1" Type="http://schemas.openxmlformats.org/officeDocument/2006/relationships/tags" Target="../tags/tag162.xml"/><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image" Target="../media/image13.jpeg"/><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16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tags" Target="../tags/tag168.xml"/><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tags" Target="../tags/tag170.xml"/><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74.xml"/><Relationship Id="rId7" Type="http://schemas.openxmlformats.org/officeDocument/2006/relationships/tags" Target="../tags/tag178.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image" Target="../media/image39.png"/><Relationship Id="rId5" Type="http://schemas.openxmlformats.org/officeDocument/2006/relationships/tags" Target="../tags/tag176.xml"/><Relationship Id="rId10" Type="http://schemas.openxmlformats.org/officeDocument/2006/relationships/image" Target="../media/image38.png"/><Relationship Id="rId4" Type="http://schemas.openxmlformats.org/officeDocument/2006/relationships/tags" Target="../tags/tag175.xml"/><Relationship Id="rId9"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0.xml"/><Relationship Id="rId1" Type="http://schemas.openxmlformats.org/officeDocument/2006/relationships/tags" Target="../tags/tag179.xml"/><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2.xml"/><Relationship Id="rId1" Type="http://schemas.openxmlformats.org/officeDocument/2006/relationships/tags" Target="../tags/tag181.xml"/><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4.xml"/><Relationship Id="rId1" Type="http://schemas.openxmlformats.org/officeDocument/2006/relationships/tags" Target="../tags/tag183.xml"/><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tags" Target="../tags/tag187.xml"/><Relationship Id="rId7" Type="http://schemas.openxmlformats.org/officeDocument/2006/relationships/image" Target="../media/image40.pn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notesSlide" Target="../notesSlides/notesSlide40.xml"/><Relationship Id="rId5" Type="http://schemas.openxmlformats.org/officeDocument/2006/relationships/slideLayout" Target="../slideLayouts/slideLayout2.xml"/><Relationship Id="rId4" Type="http://schemas.openxmlformats.org/officeDocument/2006/relationships/tags" Target="../tags/tag188.xml"/></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91.xml"/><Relationship Id="rId7" Type="http://schemas.openxmlformats.org/officeDocument/2006/relationships/notesSlide" Target="../notesSlides/notesSlide41.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slideLayout" Target="../slideLayouts/slideLayout2.xml"/><Relationship Id="rId5" Type="http://schemas.openxmlformats.org/officeDocument/2006/relationships/tags" Target="../tags/tag193.xml"/><Relationship Id="rId4" Type="http://schemas.openxmlformats.org/officeDocument/2006/relationships/tags" Target="../tags/tag19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7.xml"/><Relationship Id="rId1" Type="http://schemas.openxmlformats.org/officeDocument/2006/relationships/tags" Target="../tags/tag196.xml"/><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9.xml"/><Relationship Id="rId1" Type="http://schemas.openxmlformats.org/officeDocument/2006/relationships/tags" Target="../tags/tag19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1.xml"/><Relationship Id="rId1" Type="http://schemas.openxmlformats.org/officeDocument/2006/relationships/tags" Target="../tags/tag200.xml"/></Relationships>
</file>

<file path=ppt/slides/_rels/slide47.xml.rels><?xml version="1.0" encoding="UTF-8" standalone="yes"?>
<Relationships xmlns="http://schemas.openxmlformats.org/package/2006/relationships"><Relationship Id="rId3" Type="http://schemas.openxmlformats.org/officeDocument/2006/relationships/hyperlink" Target="http://www.ipcc-nggip.iges.or.jp/public/gpglulucf/gpglulucf.html" TargetMode="Externa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1189179"/>
          </a:xfrm>
        </p:spPr>
        <p:txBody>
          <a:bodyPr/>
          <a:lstStyle/>
          <a:p>
            <a:pPr algn="l" rtl="0" eaLnBrk="1" hangingPunct="1">
              <a:defRPr/>
            </a:pPr>
            <a:r>
              <a:rPr lang="fr" sz="2800" b="0" i="0" u="none" baseline="0" dirty="0"/>
              <a:t>Module 2.1 Suivi des données sur les activités pour les forêts à l’aide de la télédétection</a:t>
            </a:r>
            <a:endParaRPr lang="fr" sz="2800" dirty="0"/>
          </a:p>
        </p:txBody>
      </p:sp>
      <p:sp>
        <p:nvSpPr>
          <p:cNvPr id="18436" name="Tijdelijke aanduiding voor tekst 6"/>
          <p:cNvSpPr>
            <a:spLocks noGrp="1"/>
          </p:cNvSpPr>
          <p:nvPr>
            <p:ph type="body" sz="quarter" idx="10"/>
            <p:custDataLst>
              <p:tags r:id="rId2"/>
            </p:custDataLst>
          </p:nvPr>
        </p:nvSpPr>
        <p:spPr>
          <a:xfrm>
            <a:off x="423083" y="1499285"/>
            <a:ext cx="4806737" cy="4581391"/>
          </a:xfrm>
        </p:spPr>
        <p:txBody>
          <a:bodyPr/>
          <a:lstStyle/>
          <a:p>
            <a:pPr algn="l" rtl="0" eaLnBrk="1" hangingPunct="1">
              <a:lnSpc>
                <a:spcPct val="100000"/>
              </a:lnSpc>
              <a:buFont typeface="Wingdings" pitchFamily="2" charset="2"/>
              <a:buNone/>
            </a:pPr>
            <a:r>
              <a:rPr lang="fr" sz="1600" b="0" i="1" u="none" baseline="0" dirty="0" smtClean="0"/>
              <a:t>Auteurs :</a:t>
            </a:r>
            <a:endParaRPr lang="fr" sz="1600" b="0" i="1" u="none" baseline="0" dirty="0"/>
          </a:p>
          <a:p>
            <a:pPr marL="457200" lvl="1" indent="0" algn="l" rtl="0" eaLnBrk="1" hangingPunct="1">
              <a:lnSpc>
                <a:spcPct val="100000"/>
              </a:lnSpc>
              <a:buNone/>
            </a:pPr>
            <a:r>
              <a:rPr lang="fr" sz="1400" b="0" i="0" u="none" baseline="0" dirty="0"/>
              <a:t>Frédéric Achard, Centre commun de recherche (JRC) de la Commission européenne (CE)</a:t>
            </a:r>
            <a:endParaRPr lang="fr" sz="1400" dirty="0" smtClean="0"/>
          </a:p>
          <a:p>
            <a:pPr lvl="1" indent="-531813" algn="l" rtl="0" eaLnBrk="1" hangingPunct="1">
              <a:lnSpc>
                <a:spcPct val="100000"/>
              </a:lnSpc>
              <a:buFont typeface="Verdana" pitchFamily="34" charset="0"/>
              <a:buNone/>
            </a:pPr>
            <a:r>
              <a:rPr lang="fr" sz="1400" b="0" i="0" u="none" baseline="0" dirty="0"/>
              <a:t>Jukka Miettinen, </a:t>
            </a:r>
            <a:r>
              <a:rPr lang="fr" sz="1400" b="0" i="0" u="none" baseline="0" dirty="0" smtClean="0"/>
              <a:t>CE – JRC</a:t>
            </a:r>
            <a:endParaRPr lang="fr" sz="1400" b="0" i="0" u="none" baseline="0" dirty="0"/>
          </a:p>
          <a:p>
            <a:pPr lvl="1" indent="-531813" algn="l" rtl="0" eaLnBrk="1" hangingPunct="1">
              <a:lnSpc>
                <a:spcPct val="100000"/>
              </a:lnSpc>
              <a:buFont typeface="Verdana" pitchFamily="34" charset="0"/>
              <a:buNone/>
            </a:pPr>
            <a:r>
              <a:rPr lang="fr" sz="1400" b="0" i="0" u="none" baseline="0" dirty="0"/>
              <a:t>Brice Mora, Université de </a:t>
            </a:r>
            <a:r>
              <a:rPr lang="fr" sz="1400" b="0" i="0" u="none" baseline="0" dirty="0" smtClean="0"/>
              <a:t>Wageningen</a:t>
            </a:r>
            <a:r>
              <a:rPr lang="fr" sz="1400" dirty="0" smtClean="0"/>
              <a:t/>
            </a:r>
            <a:br>
              <a:rPr lang="fr" sz="1400" dirty="0" smtClean="0"/>
            </a:br>
            <a:endParaRPr lang="fr" sz="1400" dirty="0" smtClean="0"/>
          </a:p>
          <a:p>
            <a:pPr marL="0" lvl="1" indent="0" algn="l" rtl="0" eaLnBrk="1" hangingPunct="1">
              <a:lnSpc>
                <a:spcPct val="100000"/>
              </a:lnSpc>
              <a:buFont typeface="Verdana" pitchFamily="34" charset="0"/>
              <a:buNone/>
            </a:pPr>
            <a:r>
              <a:rPr lang="fr" sz="1500" b="0" i="1" u="none" baseline="0" dirty="0"/>
              <a:t>Au terme du cours, les participants devraient être à même </a:t>
            </a:r>
            <a:r>
              <a:rPr lang="fr" sz="1500" b="0" i="1" u="none" baseline="0" dirty="0" smtClean="0"/>
              <a:t>de :</a:t>
            </a:r>
            <a:endParaRPr lang="fr" sz="1500" b="0" i="1" u="none" baseline="0" dirty="0"/>
          </a:p>
          <a:p>
            <a:pPr algn="l" rtl="0" eaLnBrk="1" hangingPunct="1">
              <a:lnSpc>
                <a:spcPct val="100000"/>
              </a:lnSpc>
              <a:buFont typeface="Arial" charset="0"/>
              <a:buChar char="•"/>
            </a:pPr>
            <a:r>
              <a:rPr lang="fr" sz="1500" b="0" i="0" u="none" baseline="0" dirty="0"/>
              <a:t>Faire la distinction entre différentes méthodes (de télédétection) pour surveiller l’évolution des superficies forestières</a:t>
            </a:r>
            <a:endParaRPr lang="fr" sz="1500" dirty="0" smtClean="0"/>
          </a:p>
          <a:p>
            <a:pPr algn="l" rtl="0" eaLnBrk="1" hangingPunct="1">
              <a:lnSpc>
                <a:spcPct val="100000"/>
              </a:lnSpc>
              <a:buFont typeface="Arial" charset="0"/>
              <a:buChar char="•"/>
            </a:pPr>
            <a:r>
              <a:rPr lang="fr" sz="1500" b="0" i="0" u="none" baseline="0" dirty="0"/>
              <a:t>Réaliser des analyses de l’évolution des superficies forestières à partir de données satellitaires Landsat</a:t>
            </a:r>
            <a:endParaRPr lang="fr" sz="1500" dirty="0" smtClean="0"/>
          </a:p>
        </p:txBody>
      </p:sp>
      <p:pic>
        <p:nvPicPr>
          <p:cNvPr id="18437" name="Picture 1"/>
          <p:cNvPicPr>
            <a:picLocks noChangeAspect="1" noChangeArrowheads="1"/>
          </p:cNvPicPr>
          <p:nvPr>
            <p:custDataLst>
              <p:tags r:id="rId3"/>
            </p:custDataLst>
          </p:nvPr>
        </p:nvPicPr>
        <p:blipFill>
          <a:blip r:embed="rId14"/>
          <a:srcRect l="30940" t="22403" r="30544" b="12175"/>
          <a:stretch>
            <a:fillRect/>
          </a:stretch>
        </p:blipFill>
        <p:spPr bwMode="auto">
          <a:xfrm>
            <a:off x="5175250" y="1560513"/>
            <a:ext cx="3743325" cy="3573462"/>
          </a:xfrm>
          <a:prstGeom prst="rect">
            <a:avLst/>
          </a:prstGeom>
          <a:noFill/>
          <a:ln w="9525">
            <a:noFill/>
            <a:miter lim="800000"/>
            <a:headEnd/>
            <a:tailEnd/>
          </a:ln>
        </p:spPr>
      </p:pic>
      <p:sp>
        <p:nvSpPr>
          <p:cNvPr id="9" name="Tekstvak 5"/>
          <p:cNvSpPr txBox="1"/>
          <p:nvPr>
            <p:custDataLst>
              <p:tags r:id="rId4"/>
            </p:custDataLst>
          </p:nvPr>
        </p:nvSpPr>
        <p:spPr>
          <a:xfrm>
            <a:off x="5072795" y="5158022"/>
            <a:ext cx="4035952" cy="553998"/>
          </a:xfrm>
          <a:prstGeom prst="rect">
            <a:avLst/>
          </a:prstGeom>
          <a:noFill/>
        </p:spPr>
        <p:txBody>
          <a:bodyPr wrap="square">
            <a:spAutoFit/>
          </a:bodyPr>
          <a:lstStyle/>
          <a:p>
            <a:pPr algn="l" rtl="0">
              <a:lnSpc>
                <a:spcPts val="1800"/>
              </a:lnSpc>
              <a:defRPr/>
            </a:pPr>
            <a:r>
              <a:rPr lang="fr" sz="1200" b="0" i="0" u="none" baseline="0" dirty="0" smtClean="0">
                <a:solidFill>
                  <a:schemeClr val="accent6"/>
                </a:solidFill>
                <a:latin typeface="Verdana" pitchFamily="34" charset="0"/>
              </a:rPr>
              <a:t>Source : </a:t>
            </a:r>
            <a:r>
              <a:rPr lang="fr" sz="1200" b="0" i="0" u="none" baseline="0" dirty="0">
                <a:solidFill>
                  <a:schemeClr val="accent6"/>
                </a:solidFill>
                <a:latin typeface="Verdana" pitchFamily="34" charset="0"/>
              </a:rPr>
              <a:t>Manuel de référence GOFC-GOLD 2014, encadré 3.2.2.</a:t>
            </a:r>
            <a:endParaRPr lang="fr" sz="1200" dirty="0">
              <a:solidFill>
                <a:schemeClr val="accent6"/>
              </a:solidFill>
              <a:latin typeface="Verdana" pitchFamily="34" charset="0"/>
            </a:endParaRPr>
          </a:p>
        </p:txBody>
      </p:sp>
      <p:sp>
        <p:nvSpPr>
          <p:cNvPr id="6" name="Rectangle 5"/>
          <p:cNvSpPr/>
          <p:nvPr>
            <p:custDataLst>
              <p:tags r:id="rId5"/>
            </p:custDataLst>
          </p:nvPr>
        </p:nvSpPr>
        <p:spPr>
          <a:xfrm>
            <a:off x="142874" y="5762625"/>
            <a:ext cx="8780585" cy="89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 dirty="0"/>
          </a:p>
        </p:txBody>
      </p:sp>
      <p:pic>
        <p:nvPicPr>
          <p:cNvPr id="7" name="Picture 6"/>
          <p:cNvPicPr>
            <a:picLocks/>
          </p:cNvPicPr>
          <p:nvPr>
            <p:custDataLst>
              <p:tags r:id="rId6"/>
            </p:custDataLst>
          </p:nvPr>
        </p:nvPicPr>
        <p:blipFill rotWithShape="1">
          <a:blip r:embed="rId15" cstate="print">
            <a:extLst>
              <a:ext uri="{28A0092B-C50C-407E-A947-70E740481C1C}">
                <a14:useLocalDpi xmlns:a14="http://schemas.microsoft.com/office/drawing/2010/main" val="0"/>
              </a:ext>
            </a:extLst>
          </a:blip>
          <a:srcRect t="90547" r="65233"/>
          <a:stretch/>
        </p:blipFill>
        <p:spPr bwMode="hidden">
          <a:xfrm>
            <a:off x="0" y="6209732"/>
            <a:ext cx="3179135" cy="648267"/>
          </a:xfrm>
          <a:prstGeom prst="rect">
            <a:avLst/>
          </a:prstGeom>
        </p:spPr>
      </p:pic>
      <p:pic>
        <p:nvPicPr>
          <p:cNvPr id="8" name="Picture 7" descr="GOFC-Gold Tray cover only 2010_200dpi"/>
          <p:cNvPicPr/>
          <p:nvPr>
            <p:custDataLst>
              <p:tags r:id="rId7"/>
            </p:custDataLst>
          </p:nvPr>
        </p:nvPicPr>
        <p:blipFill>
          <a:blip r:embed="rId16" cstate="print"/>
          <a:srcRect l="20703" t="85967" r="20917" b="3633"/>
          <a:stretch>
            <a:fillRect/>
          </a:stretch>
        </p:blipFill>
        <p:spPr bwMode="auto">
          <a:xfrm>
            <a:off x="3117735" y="6209732"/>
            <a:ext cx="2543690" cy="451715"/>
          </a:xfrm>
          <a:prstGeom prst="rect">
            <a:avLst/>
          </a:prstGeom>
          <a:noFill/>
          <a:ln w="9525">
            <a:noFill/>
            <a:miter lim="800000"/>
            <a:headEnd/>
            <a:tailEnd/>
          </a:ln>
        </p:spPr>
      </p:pic>
      <p:pic>
        <p:nvPicPr>
          <p:cNvPr id="10" name="Afbeelding 11" descr="logo_WB FCPF.gif"/>
          <p:cNvPicPr>
            <a:picLocks noChangeAspect="1"/>
          </p:cNvPicPr>
          <p:nvPr>
            <p:custDataLst>
              <p:tags r:id="rId8"/>
            </p:custDataLst>
          </p:nvPr>
        </p:nvPicPr>
        <p:blipFill>
          <a:blip r:embed="rId17" cstate="print"/>
          <a:stretch>
            <a:fillRect/>
          </a:stretch>
        </p:blipFill>
        <p:spPr>
          <a:xfrm>
            <a:off x="6022523" y="5994951"/>
            <a:ext cx="972687" cy="710810"/>
          </a:xfrm>
          <a:prstGeom prst="rect">
            <a:avLst/>
          </a:prstGeom>
        </p:spPr>
      </p:pic>
      <p:cxnSp>
        <p:nvCxnSpPr>
          <p:cNvPr id="11" name="Rechte verbindingslijn 8"/>
          <p:cNvCxnSpPr/>
          <p:nvPr>
            <p:custDataLst>
              <p:tags r:id="rId9"/>
            </p:custDataLst>
          </p:nvPr>
        </p:nvCxnSpPr>
        <p:spPr>
          <a:xfrm>
            <a:off x="374177" y="5851763"/>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custDataLst>
              <p:tags r:id="rId10"/>
            </p:custDataLst>
          </p:nvPr>
        </p:nvSpPr>
        <p:spPr>
          <a:xfrm flipH="1">
            <a:off x="7134224" y="5477560"/>
            <a:ext cx="1727943" cy="323165"/>
          </a:xfrm>
          <a:prstGeom prst="rect">
            <a:avLst/>
          </a:prstGeom>
          <a:noFill/>
        </p:spPr>
        <p:txBody>
          <a:bodyPr wrap="square" rtlCol="0">
            <a:spAutoFit/>
          </a:bodyPr>
          <a:lstStyle/>
          <a:p>
            <a:pPr algn="l" rtl="0">
              <a:lnSpc>
                <a:spcPts val="1800"/>
              </a:lnSpc>
            </a:pPr>
            <a:r>
              <a:rPr lang="fr" sz="1200" b="0" i="0" u="none" baseline="0" dirty="0">
                <a:latin typeface="Verdana" pitchFamily="34" charset="0"/>
              </a:rPr>
              <a:t>V1, </a:t>
            </a:r>
            <a:r>
              <a:rPr lang="fr" sz="1200" b="0" i="0" u="none" baseline="0" dirty="0" smtClean="0">
                <a:latin typeface="Verdana" pitchFamily="34" charset="0"/>
              </a:rPr>
              <a:t>mai 2015</a:t>
            </a:r>
            <a:endParaRPr lang="fr" sz="1200" b="0" i="0" u="none" baseline="0" dirty="0">
              <a:latin typeface="Verdana" pitchFamily="34" charset="0"/>
            </a:endParaRPr>
          </a:p>
        </p:txBody>
      </p:sp>
      <p:pic>
        <p:nvPicPr>
          <p:cNvPr id="14" name="Picture 13"/>
          <p:cNvPicPr>
            <a:picLocks noChangeAspect="1"/>
          </p:cNvPicPr>
          <p:nvPr>
            <p:custDataLst>
              <p:tags r:id="rId11"/>
            </p:custDataLst>
          </p:nvPr>
        </p:nvPicPr>
        <p:blipFill>
          <a:blip r:embed="rId18"/>
          <a:stretch>
            <a:fillRect/>
          </a:stretch>
        </p:blipFill>
        <p:spPr>
          <a:xfrm>
            <a:off x="7363042" y="6080676"/>
            <a:ext cx="1499126" cy="440638"/>
          </a:xfrm>
          <a:prstGeom prst="rect">
            <a:avLst/>
          </a:prstGeom>
          <a:ln>
            <a:solidFill>
              <a:srgbClr val="000000"/>
            </a:solidFill>
          </a:ln>
        </p:spPr>
      </p:pic>
      <p:sp>
        <p:nvSpPr>
          <p:cNvPr id="15" name="Rectangle 14"/>
          <p:cNvSpPr/>
          <p:nvPr>
            <p:custDataLst>
              <p:tags r:id="rId12"/>
            </p:custDataLst>
          </p:nvPr>
        </p:nvSpPr>
        <p:spPr>
          <a:xfrm>
            <a:off x="7276666" y="6479523"/>
            <a:ext cx="1720343" cy="261610"/>
          </a:xfrm>
          <a:prstGeom prst="rect">
            <a:avLst/>
          </a:prstGeom>
        </p:spPr>
        <p:txBody>
          <a:bodyPr wrap="none">
            <a:spAutoFit/>
          </a:bodyPr>
          <a:lstStyle/>
          <a:p>
            <a:pPr algn="l" rtl="0"/>
            <a:r>
              <a:rPr lang="fr" sz="1100" b="0" i="0" u="none" baseline="0">
                <a:solidFill>
                  <a:schemeClr val="accent6"/>
                </a:solidFill>
              </a:rPr>
              <a:t>Licence Creative Commons</a:t>
            </a:r>
            <a:endParaRPr lang="fr" sz="1100" dirty="0">
              <a:solidFill>
                <a:schemeClr val="accent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186841" y="230189"/>
            <a:ext cx="8785709" cy="840125"/>
          </a:xfrm>
        </p:spPr>
        <p:txBody>
          <a:bodyPr/>
          <a:lstStyle/>
          <a:p>
            <a:pPr algn="l" rtl="0" eaLnBrk="1" hangingPunct="1">
              <a:defRPr/>
            </a:pPr>
            <a:r>
              <a:rPr lang="fr" sz="2800" b="0" i="0" u="none" baseline="0"/>
              <a:t>Données requises sur les activités</a:t>
            </a:r>
            <a:endParaRPr lang="fr" sz="2800" dirty="0"/>
          </a:p>
        </p:txBody>
      </p:sp>
      <p:sp>
        <p:nvSpPr>
          <p:cNvPr id="37892" name="Tijdelijke aanduiding voor tekst 2"/>
          <p:cNvSpPr>
            <a:spLocks noGrp="1"/>
          </p:cNvSpPr>
          <p:nvPr>
            <p:ph type="body" sz="quarter" idx="10"/>
            <p:custDataLst>
              <p:tags r:id="rId2"/>
            </p:custDataLst>
          </p:nvPr>
        </p:nvSpPr>
        <p:spPr>
          <a:xfrm>
            <a:off x="315912" y="1266092"/>
            <a:ext cx="8628063" cy="4632290"/>
          </a:xfrm>
        </p:spPr>
        <p:txBody>
          <a:bodyPr/>
          <a:lstStyle/>
          <a:p>
            <a:pPr algn="l" rtl="0" eaLnBrk="1" hangingPunct="1"/>
            <a:r>
              <a:rPr lang="fr" sz="1800" b="0" i="0" u="none" baseline="0" dirty="0"/>
              <a:t>En fonction des décisions nationales sur la méthode à utiliser, les types suivants de données sur les activités/cartes peuvent être nécessaires pour notifier les modifications du couvert </a:t>
            </a:r>
            <a:r>
              <a:rPr lang="fr" sz="1800" b="0" i="0" u="none" baseline="0" dirty="0" smtClean="0"/>
              <a:t>forestier :</a:t>
            </a:r>
            <a:endParaRPr lang="fr" sz="1800" b="0" i="0" u="none" baseline="0" dirty="0"/>
          </a:p>
          <a:p>
            <a:pPr lvl="1" algn="l" rtl="0" eaLnBrk="1" hangingPunct="1"/>
            <a:r>
              <a:rPr lang="fr" sz="1800" b="0" i="0" u="none" baseline="0" dirty="0"/>
              <a:t>Carte des zones forestières/non forestières </a:t>
            </a:r>
            <a:r>
              <a:rPr lang="fr" sz="1800" b="0" i="0" u="none" baseline="0" dirty="0" smtClean="0"/>
              <a:t>(+ cartes </a:t>
            </a:r>
            <a:r>
              <a:rPr lang="fr" sz="1800" b="0" i="0" u="none" baseline="0" dirty="0"/>
              <a:t>des modifications)</a:t>
            </a:r>
          </a:p>
          <a:p>
            <a:pPr lvl="1" algn="l" rtl="0" eaLnBrk="1" hangingPunct="1"/>
            <a:r>
              <a:rPr lang="fr" sz="1800" b="0" i="0" u="none" baseline="0" dirty="0"/>
              <a:t>Carte nationale représentant le couvert terrestre/l’affectation des terres </a:t>
            </a:r>
            <a:r>
              <a:rPr lang="fr" sz="1800" b="0" i="0" u="none" baseline="0" dirty="0" smtClean="0"/>
              <a:t>(+ cartes </a:t>
            </a:r>
            <a:r>
              <a:rPr lang="fr" sz="1800" b="0" i="0" u="none" baseline="0" dirty="0"/>
              <a:t>des modifications)</a:t>
            </a:r>
          </a:p>
          <a:p>
            <a:pPr lvl="1" algn="l" rtl="0" eaLnBrk="1" hangingPunct="1"/>
            <a:r>
              <a:rPr lang="fr" sz="1800" b="0" i="0" u="none" baseline="0" dirty="0"/>
              <a:t>Stratification des forêts</a:t>
            </a:r>
          </a:p>
          <a:p>
            <a:pPr lvl="1" algn="l" rtl="0" eaLnBrk="1" hangingPunct="1"/>
            <a:r>
              <a:rPr lang="fr" sz="1800" b="0" i="0" u="none" baseline="0" dirty="0"/>
              <a:t>Carte des modifications des terres forestières </a:t>
            </a:r>
            <a:r>
              <a:rPr lang="fr" sz="1800" b="0" i="0" u="none" baseline="0" dirty="0">
                <a:solidFill>
                  <a:schemeClr val="accent4"/>
                </a:solidFill>
              </a:rPr>
              <a:t>(voir </a:t>
            </a:r>
            <a:r>
              <a:rPr lang="fr" sz="1800" b="0" i="0" u="none" baseline="0" dirty="0" smtClean="0">
                <a:solidFill>
                  <a:schemeClr val="accent4"/>
                </a:solidFill>
              </a:rPr>
              <a:t>Module </a:t>
            </a:r>
            <a:r>
              <a:rPr lang="fr" sz="1800" b="0" i="0" u="none" baseline="0" dirty="0">
                <a:solidFill>
                  <a:schemeClr val="accent4"/>
                </a:solidFill>
              </a:rPr>
              <a:t>2.2)</a:t>
            </a:r>
          </a:p>
          <a:p>
            <a:pPr algn="l" rtl="0" eaLnBrk="1" hangingPunct="1"/>
            <a:r>
              <a:rPr lang="fr" sz="1800" b="0" i="0" u="none" baseline="0" dirty="0"/>
              <a:t>Une méthode de surveillance permettant de produire les données requises sur les activités doit être sélectionnée en tenant compte de la situation nationale.</a:t>
            </a:r>
          </a:p>
        </p:txBody>
      </p:sp>
    </p:spTree>
    <p:extLst>
      <p:ext uri="{BB962C8B-B14F-4D97-AF65-F5344CB8AC3E}">
        <p14:creationId xmlns:p14="http://schemas.microsoft.com/office/powerpoint/2010/main" val="4111137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20663"/>
            <a:ext cx="8442796" cy="758051"/>
          </a:xfrm>
        </p:spPr>
        <p:txBody>
          <a:bodyPr/>
          <a:lstStyle/>
          <a:p>
            <a:pPr marL="342900" indent="-342900" algn="l" rtl="0" eaLnBrk="1" hangingPunct="1">
              <a:lnSpc>
                <a:spcPct val="100000"/>
              </a:lnSpc>
            </a:pPr>
            <a:r>
              <a:rPr lang="fr" sz="2800" b="0" i="0" u="none" baseline="0" dirty="0"/>
              <a:t>Définition des forêts</a:t>
            </a:r>
            <a:r>
              <a:rPr lang="fr" sz="1600" b="0" i="0" u="none" baseline="0" dirty="0"/>
              <a:t> (1/2)</a:t>
            </a:r>
            <a:endParaRPr lang="fr" sz="1600" dirty="0"/>
          </a:p>
        </p:txBody>
      </p:sp>
      <p:sp>
        <p:nvSpPr>
          <p:cNvPr id="32772" name="Tijdelijke aanduiding voor tekst 2"/>
          <p:cNvSpPr>
            <a:spLocks noGrp="1"/>
          </p:cNvSpPr>
          <p:nvPr>
            <p:ph type="body" sz="quarter" idx="10"/>
            <p:custDataLst>
              <p:tags r:id="rId2"/>
            </p:custDataLst>
          </p:nvPr>
        </p:nvSpPr>
        <p:spPr>
          <a:xfrm>
            <a:off x="228600" y="1135463"/>
            <a:ext cx="8782050" cy="4793063"/>
          </a:xfrm>
        </p:spPr>
        <p:txBody>
          <a:bodyPr/>
          <a:lstStyle/>
          <a:p>
            <a:pPr marL="255588" indent="-255588" algn="l" rtl="0" eaLnBrk="1" hangingPunct="1"/>
            <a:r>
              <a:rPr lang="fr" sz="2000" b="0" i="0" u="none" baseline="0" dirty="0"/>
              <a:t>Les parties visées à l’Annexe I utilisent actuellement les définitions des forêts et du déboisement adoptées par la CCNUCC pour la mise en œuvre des </a:t>
            </a:r>
            <a:r>
              <a:rPr lang="fr" sz="2000" b="0" i="0" u="none" baseline="0" dirty="0" smtClean="0"/>
              <a:t>articles 3.3 </a:t>
            </a:r>
            <a:r>
              <a:rPr lang="fr" sz="2000" b="0" i="0" u="none" baseline="0" dirty="0"/>
              <a:t>et 3.4 du protocole de Kyoto.</a:t>
            </a:r>
          </a:p>
          <a:p>
            <a:pPr marL="255588" indent="-255588" algn="l" rtl="0" eaLnBrk="1" hangingPunct="1"/>
            <a:r>
              <a:rPr lang="fr" sz="2000" b="0" i="0" u="none" baseline="0" dirty="0"/>
              <a:t>La FAO utilise un couvert minimum de </a:t>
            </a:r>
            <a:r>
              <a:rPr lang="fr" sz="2000" b="0" i="0" u="none" baseline="0" dirty="0" smtClean="0"/>
              <a:t>10 %, </a:t>
            </a:r>
            <a:r>
              <a:rPr lang="fr" sz="2000" b="0" i="0" u="none" baseline="0" dirty="0"/>
              <a:t>une hauteur de </a:t>
            </a:r>
            <a:r>
              <a:rPr lang="fr" sz="2000" b="0" i="0" u="none" baseline="0" dirty="0" smtClean="0"/>
              <a:t>5 m </a:t>
            </a:r>
            <a:r>
              <a:rPr lang="fr" sz="2000" b="0" i="0" u="none" baseline="0" dirty="0"/>
              <a:t>et une superficie de </a:t>
            </a:r>
            <a:r>
              <a:rPr lang="fr" sz="2000" b="0" i="0" u="none" baseline="0" dirty="0" smtClean="0"/>
              <a:t>0,5 ha</a:t>
            </a:r>
            <a:r>
              <a:rPr lang="fr" sz="2000" b="0" i="0" u="none" baseline="0" dirty="0"/>
              <a:t>, en précisant que la foresterie devrait être la principale utilisation des terres de la zone.</a:t>
            </a:r>
          </a:p>
          <a:p>
            <a:pPr marL="255588" indent="-255588" algn="l" rtl="0" eaLnBrk="1" hangingPunct="1"/>
            <a:r>
              <a:rPr lang="fr" sz="2000" b="0" i="0" u="none" baseline="0" dirty="0"/>
              <a:t>Pour le protocole de Kyoto, les parties devraient sélectionner une valeur unique pour le couvert arboré, la hauteur des arbres et la superficie dans les limites </a:t>
            </a:r>
            <a:r>
              <a:rPr lang="fr" sz="2000" b="0" i="0" u="none" baseline="0" dirty="0" smtClean="0"/>
              <a:t>suivantes :</a:t>
            </a:r>
            <a:endParaRPr lang="fr" sz="2000" b="0" i="0" u="none" baseline="0" dirty="0"/>
          </a:p>
          <a:p>
            <a:pPr marL="742950" lvl="1" algn="l" rtl="0" eaLnBrk="1" hangingPunct="1">
              <a:lnSpc>
                <a:spcPts val="2000"/>
              </a:lnSpc>
              <a:spcBef>
                <a:spcPts val="500"/>
              </a:spcBef>
            </a:pPr>
            <a:r>
              <a:rPr lang="fr" sz="1800" b="0" i="0" u="none" baseline="0" dirty="0"/>
              <a:t>Superficie forestière </a:t>
            </a:r>
            <a:r>
              <a:rPr lang="fr" sz="1800" b="0" i="0" u="none" baseline="0" dirty="0" smtClean="0"/>
              <a:t>minimum : </a:t>
            </a:r>
            <a:r>
              <a:rPr lang="fr" sz="1800" b="0" i="0" u="none" baseline="0" dirty="0"/>
              <a:t>0,05 à </a:t>
            </a:r>
            <a:r>
              <a:rPr lang="fr" sz="1800" b="0" i="0" u="none" baseline="0" dirty="0" smtClean="0"/>
              <a:t>1 ha</a:t>
            </a:r>
            <a:endParaRPr lang="fr" sz="1800" b="0" i="0" u="none" baseline="0" dirty="0"/>
          </a:p>
          <a:p>
            <a:pPr marL="742950" lvl="1" algn="l" rtl="0" eaLnBrk="1" hangingPunct="1">
              <a:lnSpc>
                <a:spcPts val="2000"/>
              </a:lnSpc>
              <a:spcBef>
                <a:spcPts val="500"/>
              </a:spcBef>
            </a:pPr>
            <a:r>
              <a:rPr lang="fr" sz="1800" b="0" i="0" u="none" baseline="0" dirty="0"/>
              <a:t>Arbres susceptibles d’atteindre une hauteur minimale in situ de 2 à </a:t>
            </a:r>
            <a:r>
              <a:rPr lang="fr" sz="1800" b="0" i="0" u="none" baseline="0" dirty="0" smtClean="0"/>
              <a:t>5 m</a:t>
            </a:r>
            <a:endParaRPr lang="fr" sz="1800" b="0" i="0" u="none" baseline="0" dirty="0"/>
          </a:p>
          <a:p>
            <a:pPr marL="742950" lvl="1" algn="l" rtl="0" eaLnBrk="1" hangingPunct="1">
              <a:lnSpc>
                <a:spcPts val="2000"/>
              </a:lnSpc>
              <a:spcBef>
                <a:spcPts val="500"/>
              </a:spcBef>
            </a:pPr>
            <a:r>
              <a:rPr lang="fr" sz="1800" b="0" i="0" u="none" baseline="0" dirty="0"/>
              <a:t>Couvert arboré </a:t>
            </a:r>
            <a:r>
              <a:rPr lang="fr" sz="1800" b="0" i="0" u="none" baseline="0" dirty="0" smtClean="0"/>
              <a:t>minimum : 10 – 30 %</a:t>
            </a:r>
            <a:endParaRPr lang="fr" sz="1800" b="0" i="0" u="none" baseline="0" dirty="0"/>
          </a:p>
        </p:txBody>
      </p:sp>
    </p:spTree>
    <p:extLst>
      <p:ext uri="{BB962C8B-B14F-4D97-AF65-F5344CB8AC3E}">
        <p14:creationId xmlns:p14="http://schemas.microsoft.com/office/powerpoint/2010/main" val="390517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20663"/>
            <a:ext cx="8442796" cy="758051"/>
          </a:xfrm>
        </p:spPr>
        <p:txBody>
          <a:bodyPr/>
          <a:lstStyle/>
          <a:p>
            <a:pPr marL="342900" indent="-342900" algn="l" rtl="0" eaLnBrk="1" hangingPunct="1">
              <a:lnSpc>
                <a:spcPct val="100000"/>
              </a:lnSpc>
            </a:pPr>
            <a:r>
              <a:rPr lang="fr" sz="2800" b="0" i="0" u="none" baseline="0"/>
              <a:t>Définition des forêts</a:t>
            </a:r>
            <a:r>
              <a:rPr lang="fr" sz="1600" b="0" i="0" u="none" baseline="0"/>
              <a:t> (2/2)</a:t>
            </a:r>
            <a:endParaRPr lang="fr" sz="1600" dirty="0"/>
          </a:p>
        </p:txBody>
      </p:sp>
      <p:sp>
        <p:nvSpPr>
          <p:cNvPr id="32772" name="Tijdelijke aanduiding voor tekst 2"/>
          <p:cNvSpPr>
            <a:spLocks noGrp="1"/>
          </p:cNvSpPr>
          <p:nvPr>
            <p:ph type="body" sz="quarter" idx="10"/>
            <p:custDataLst>
              <p:tags r:id="rId2"/>
            </p:custDataLst>
          </p:nvPr>
        </p:nvSpPr>
        <p:spPr>
          <a:xfrm>
            <a:off x="390525" y="1581150"/>
            <a:ext cx="8162925" cy="3848100"/>
          </a:xfrm>
        </p:spPr>
        <p:txBody>
          <a:bodyPr/>
          <a:lstStyle/>
          <a:p>
            <a:pPr marL="255588" indent="-255588" algn="l" rtl="0" eaLnBrk="1" hangingPunct="1"/>
            <a:r>
              <a:rPr lang="fr" sz="2400" b="0" i="0" u="none" baseline="0" dirty="0">
                <a:solidFill>
                  <a:schemeClr val="tx1"/>
                </a:solidFill>
              </a:rPr>
              <a:t>Aucun accord sur une définition des forêts n’existe actuellement dans le cadre de </a:t>
            </a:r>
            <a:r>
              <a:rPr lang="fr" sz="2400" b="0" i="0" u="none" baseline="0" dirty="0" smtClean="0">
                <a:solidFill>
                  <a:schemeClr val="tx1"/>
                </a:solidFill>
              </a:rPr>
              <a:t>REDD+.</a:t>
            </a:r>
            <a:endParaRPr lang="fr" sz="2400" b="0" i="0" u="none" baseline="0" dirty="0">
              <a:solidFill>
                <a:schemeClr val="tx1"/>
              </a:solidFill>
            </a:endParaRPr>
          </a:p>
          <a:p>
            <a:pPr marL="255588" indent="-255588" algn="l" rtl="0" eaLnBrk="1" hangingPunct="1"/>
            <a:r>
              <a:rPr lang="fr" sz="2400" b="0" i="0" u="none" baseline="0" dirty="0">
                <a:solidFill>
                  <a:schemeClr val="tx1"/>
                </a:solidFill>
              </a:rPr>
              <a:t>Les pays peuvent choisir leur propre définition des forêts à condition de la décrire clairement.</a:t>
            </a:r>
          </a:p>
          <a:p>
            <a:pPr marL="255588" lvl="1" indent="-255588" algn="l" rtl="0" eaLnBrk="1" hangingPunct="1">
              <a:spcBef>
                <a:spcPts val="1200"/>
              </a:spcBef>
              <a:buSzPct val="140000"/>
              <a:buFont typeface="Wingdings" pitchFamily="2" charset="2"/>
              <a:buChar char="§"/>
            </a:pPr>
            <a:r>
              <a:rPr lang="fr" b="0" i="0" u="none" baseline="0" dirty="0"/>
              <a:t>On notera que les images de télédétection permettent d’observer le </a:t>
            </a:r>
            <a:r>
              <a:rPr lang="fr" b="1" i="0" u="none" baseline="0" dirty="0"/>
              <a:t>couvert terrestre</a:t>
            </a:r>
            <a:r>
              <a:rPr lang="fr" b="0" i="0" u="none" baseline="0" dirty="0"/>
              <a:t> tandis que des informations de terrain sont nécessaires pour connaître l’</a:t>
            </a:r>
            <a:r>
              <a:rPr lang="fr" b="1" i="0" u="none" baseline="0" dirty="0"/>
              <a:t>affectation des terres</a:t>
            </a:r>
            <a:r>
              <a:rPr lang="fr" b="0" i="0" u="none" baseline="0" dirty="0"/>
              <a:t>.</a:t>
            </a:r>
            <a:endParaRPr lang="fr" dirty="0" smtClean="0"/>
          </a:p>
          <a:p>
            <a:pPr marL="457200" lvl="1" indent="0" algn="l" rtl="0" eaLnBrk="1" hangingPunct="1">
              <a:lnSpc>
                <a:spcPts val="2000"/>
              </a:lnSpc>
              <a:spcBef>
                <a:spcPts val="500"/>
              </a:spcBef>
              <a:buNone/>
            </a:pPr>
            <a:endParaRPr lang="fr" sz="20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9"/>
            <a:ext cx="8442796" cy="840125"/>
          </a:xfrm>
        </p:spPr>
        <p:txBody>
          <a:bodyPr/>
          <a:lstStyle/>
          <a:p>
            <a:pPr algn="l" rtl="0" eaLnBrk="1" hangingPunct="1">
              <a:defRPr/>
            </a:pPr>
            <a:r>
              <a:rPr lang="fr" sz="2800" b="0" i="0" u="none" baseline="0"/>
              <a:t>Désignation de l’espace forestier</a:t>
            </a:r>
          </a:p>
        </p:txBody>
      </p:sp>
      <p:sp>
        <p:nvSpPr>
          <p:cNvPr id="35844" name="Tijdelijke aanduiding voor tekst 2"/>
          <p:cNvSpPr>
            <a:spLocks noGrp="1"/>
          </p:cNvSpPr>
          <p:nvPr>
            <p:ph type="body" sz="quarter" idx="10"/>
            <p:custDataLst>
              <p:tags r:id="rId2"/>
            </p:custDataLst>
          </p:nvPr>
        </p:nvSpPr>
        <p:spPr>
          <a:xfrm>
            <a:off x="298450" y="1387475"/>
            <a:ext cx="8604250" cy="2003425"/>
          </a:xfrm>
        </p:spPr>
        <p:txBody>
          <a:bodyPr/>
          <a:lstStyle/>
          <a:p>
            <a:pPr algn="l" rtl="0" eaLnBrk="1" hangingPunct="1"/>
            <a:r>
              <a:rPr lang="fr" sz="2000" b="0" i="0" u="none" baseline="0" dirty="0"/>
              <a:t>Dans l’idéal, des évaluations complètes devraient être réalisées pour identifier les espaces forestiers au sens des définitions des forêts de la CCNUCC.</a:t>
            </a:r>
          </a:p>
          <a:p>
            <a:pPr algn="l" rtl="0" eaLnBrk="1" hangingPunct="1"/>
            <a:r>
              <a:rPr lang="fr" sz="2000" b="0" i="0" u="none" baseline="0" dirty="0"/>
              <a:t>À défaut, des cartes relativement récentes des forêts pourraient être utilisées pour établir l’étendue totale des forêts.</a:t>
            </a:r>
          </a:p>
        </p:txBody>
      </p:sp>
      <p:sp>
        <p:nvSpPr>
          <p:cNvPr id="4" name="Text Box 18"/>
          <p:cNvSpPr txBox="1">
            <a:spLocks noChangeArrowheads="1"/>
          </p:cNvSpPr>
          <p:nvPr>
            <p:custDataLst>
              <p:tags r:id="rId3"/>
            </p:custDataLst>
          </p:nvPr>
        </p:nvSpPr>
        <p:spPr bwMode="auto">
          <a:xfrm>
            <a:off x="463550" y="3376247"/>
            <a:ext cx="8397875" cy="2421652"/>
          </a:xfrm>
          <a:prstGeom prst="rect">
            <a:avLst/>
          </a:prstGeom>
          <a:solidFill>
            <a:schemeClr val="bg1">
              <a:lumMod val="85000"/>
            </a:schemeClr>
          </a:solidFill>
          <a:ln w="25400">
            <a:solidFill>
              <a:srgbClr val="969696"/>
            </a:solidFill>
            <a:miter lim="800000"/>
            <a:headEnd/>
            <a:tailEnd/>
          </a:ln>
        </p:spPr>
        <p:txBody>
          <a:bodyPr/>
          <a:lstStyle/>
          <a:p>
            <a:pPr algn="l" rtl="0">
              <a:defRPr/>
            </a:pPr>
            <a:r>
              <a:rPr lang="fr" b="1" i="0" u="none" baseline="0" dirty="0">
                <a:solidFill>
                  <a:schemeClr val="accent6"/>
                </a:solidFill>
                <a:latin typeface="Verdana" pitchFamily="34" charset="0"/>
                <a:cs typeface="Arial" pitchFamily="34" charset="0"/>
              </a:rPr>
              <a:t>Importants principes concernant l’établissement de l’étendue des </a:t>
            </a:r>
            <a:r>
              <a:rPr lang="fr" b="1" i="0" u="none" baseline="0" dirty="0" smtClean="0">
                <a:solidFill>
                  <a:schemeClr val="accent6"/>
                </a:solidFill>
                <a:latin typeface="Verdana" pitchFamily="34" charset="0"/>
                <a:cs typeface="Arial" pitchFamily="34" charset="0"/>
              </a:rPr>
              <a:t>forêts :</a:t>
            </a:r>
            <a:endParaRPr lang="fr" altLang="en-US" b="1" dirty="0">
              <a:solidFill>
                <a:schemeClr val="accent6"/>
              </a:solidFill>
              <a:latin typeface="Verdana" pitchFamily="34" charset="0"/>
              <a:cs typeface="Arial" pitchFamily="34" charset="0"/>
            </a:endParaRPr>
          </a:p>
          <a:p>
            <a:pPr algn="l" rtl="0">
              <a:defRPr/>
            </a:pPr>
            <a:endParaRPr lang="fr" b="0" i="0" u="none" baseline="0" dirty="0">
              <a:solidFill>
                <a:srgbClr val="000000"/>
              </a:solidFill>
              <a:latin typeface="Verdana" pitchFamily="34" charset="0"/>
              <a:cs typeface="Arial" pitchFamily="34" charset="0"/>
            </a:endParaRPr>
          </a:p>
          <a:p>
            <a:pPr marL="0" lvl="1" algn="just" rtl="0">
              <a:spcAft>
                <a:spcPts val="600"/>
              </a:spcAft>
              <a:buClr>
                <a:srgbClr val="993300"/>
              </a:buClr>
              <a:buFont typeface="Wingdings" pitchFamily="2" charset="2"/>
              <a:buChar char="q"/>
              <a:defRPr/>
            </a:pPr>
            <a:r>
              <a:rPr lang="fr" sz="2000" b="0" i="0" u="none" baseline="0" dirty="0" smtClean="0">
                <a:solidFill>
                  <a:srgbClr val="000000"/>
                </a:solidFill>
                <a:latin typeface="Arial" panose="020B0604020202020204" pitchFamily="34" charset="0"/>
                <a:cs typeface="Arial" panose="020B0604020202020204" pitchFamily="34" charset="0"/>
              </a:rPr>
              <a:t>L’espace </a:t>
            </a:r>
            <a:r>
              <a:rPr lang="fr" sz="2000" b="0" i="0" u="none" baseline="0" dirty="0">
                <a:solidFill>
                  <a:srgbClr val="000000"/>
                </a:solidFill>
                <a:latin typeface="Arial" panose="020B0604020202020204" pitchFamily="34" charset="0"/>
                <a:cs typeface="Arial" panose="020B0604020202020204" pitchFamily="34" charset="0"/>
              </a:rPr>
              <a:t>forestier devrait inclure toutes les forêts situées sur le territoire national</a:t>
            </a:r>
          </a:p>
          <a:p>
            <a:pPr algn="l" rtl="0">
              <a:buClr>
                <a:srgbClr val="993300"/>
              </a:buClr>
              <a:buFont typeface="Wingdings" pitchFamily="2" charset="2"/>
              <a:buChar char="q"/>
              <a:defRPr/>
            </a:pPr>
            <a:r>
              <a:rPr lang="fr" sz="2000" b="0" i="0" u="none" baseline="0" dirty="0" smtClean="0">
                <a:solidFill>
                  <a:srgbClr val="000000"/>
                </a:solidFill>
                <a:latin typeface="Arial" panose="020B0604020202020204" pitchFamily="34" charset="0"/>
                <a:cs typeface="Arial" panose="020B0604020202020204" pitchFamily="34" charset="0"/>
              </a:rPr>
              <a:t>L’étendue </a:t>
            </a:r>
            <a:r>
              <a:rPr lang="fr" sz="2000" b="0" i="0" u="none" baseline="0" dirty="0">
                <a:solidFill>
                  <a:srgbClr val="000000"/>
                </a:solidFill>
                <a:latin typeface="Arial" panose="020B0604020202020204" pitchFamily="34" charset="0"/>
                <a:cs typeface="Arial" panose="020B0604020202020204" pitchFamily="34" charset="0"/>
              </a:rPr>
              <a:t>totale des forêts devrait être utilisée de manière cohérente pour suivre l’évolution des forêts au cours de la période d’évaluation.</a:t>
            </a:r>
            <a:endParaRPr lang="fr" alt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186841" y="230189"/>
            <a:ext cx="8785709" cy="840125"/>
          </a:xfrm>
        </p:spPr>
        <p:txBody>
          <a:bodyPr/>
          <a:lstStyle/>
          <a:p>
            <a:pPr algn="l" rtl="0" eaLnBrk="1" hangingPunct="1">
              <a:defRPr/>
            </a:pPr>
            <a:r>
              <a:rPr lang="fr" sz="2800" b="0" i="0" u="none" baseline="0"/>
              <a:t>Sélection des images satellitaires</a:t>
            </a:r>
            <a:endParaRPr lang="fr" sz="2800" dirty="0"/>
          </a:p>
        </p:txBody>
      </p:sp>
      <p:sp>
        <p:nvSpPr>
          <p:cNvPr id="37892" name="Tijdelijke aanduiding voor tekst 2"/>
          <p:cNvSpPr>
            <a:spLocks noGrp="1"/>
          </p:cNvSpPr>
          <p:nvPr>
            <p:ph type="body" sz="quarter" idx="10"/>
            <p:custDataLst>
              <p:tags r:id="rId2"/>
            </p:custDataLst>
          </p:nvPr>
        </p:nvSpPr>
        <p:spPr>
          <a:xfrm>
            <a:off x="420688" y="1770063"/>
            <a:ext cx="8450262" cy="3798887"/>
          </a:xfrm>
        </p:spPr>
        <p:txBody>
          <a:bodyPr/>
          <a:lstStyle/>
          <a:p>
            <a:pPr algn="l" rtl="0" eaLnBrk="1" hangingPunct="1"/>
            <a:r>
              <a:rPr lang="fr" b="0" i="0" u="none" baseline="0" dirty="0"/>
              <a:t>De nombreux types de données fournis par des capteurs optiques à des résolutions et des coûts divers permettent de surveiller le déboisement.</a:t>
            </a:r>
          </a:p>
          <a:p>
            <a:pPr algn="l" rtl="0" eaLnBrk="1" hangingPunct="1"/>
            <a:r>
              <a:rPr lang="fr" b="0" i="0" u="none" baseline="0" dirty="0"/>
              <a:t>Le type de données satellitaires sélectionné dépend de la situation nationale (types de forêts, taille du pays, saisonnalité, fonds disponibles</a:t>
            </a:r>
            <a:r>
              <a:rPr lang="fr" b="0" i="0" u="none" baseline="0" dirty="0" smtClean="0"/>
              <a:t>, etc</a:t>
            </a:r>
            <a:r>
              <a:rPr lang="fr" b="0" i="0" u="none" baseline="0" dirty="0"/>
              <a:t>.).</a:t>
            </a:r>
          </a:p>
          <a:p>
            <a:pPr algn="l" rtl="0" eaLnBrk="1" hangingPunct="1"/>
            <a:r>
              <a:rPr lang="fr" b="0" i="0" u="none" baseline="0" dirty="0"/>
              <a:t>Les types de données satellitaires les plus fréquemment utilisés pour surveiller le couvert forestier sont énumérés sur la diapositive suivante avec un résumé de leur utilité à diverses fins.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custDataLst>
              <p:tags r:id="rId1"/>
            </p:custDataLst>
          </p:nvPr>
        </p:nvSpPr>
        <p:spPr>
          <a:xfrm>
            <a:off x="183908" y="212414"/>
            <a:ext cx="8766658" cy="902012"/>
          </a:xfrm>
        </p:spPr>
        <p:txBody>
          <a:bodyPr/>
          <a:lstStyle/>
          <a:p>
            <a:pPr algn="l" rtl="0" eaLnBrk="1" hangingPunct="1">
              <a:lnSpc>
                <a:spcPts val="3000"/>
              </a:lnSpc>
              <a:defRPr/>
            </a:pPr>
            <a:r>
              <a:rPr lang="fr" sz="2400" b="0" i="0" u="none" baseline="0"/>
              <a:t>Utilité des capteurs optiques à différentes résolutions pour la surveillance du déboisement</a:t>
            </a:r>
          </a:p>
        </p:txBody>
      </p:sp>
      <p:sp>
        <p:nvSpPr>
          <p:cNvPr id="2" name="TextBox 1"/>
          <p:cNvSpPr txBox="1"/>
          <p:nvPr>
            <p:custDataLst>
              <p:tags r:id="rId2"/>
            </p:custDataLst>
          </p:nvPr>
        </p:nvSpPr>
        <p:spPr>
          <a:xfrm>
            <a:off x="3924300" y="5439191"/>
            <a:ext cx="5171741" cy="553998"/>
          </a:xfrm>
          <a:prstGeom prst="rect">
            <a:avLst/>
          </a:prstGeom>
          <a:noFill/>
        </p:spPr>
        <p:txBody>
          <a:bodyPr wrap="square" rtlCol="0">
            <a:spAutoFit/>
          </a:bodyPr>
          <a:lstStyle/>
          <a:p>
            <a:pPr algn="l" rtl="0">
              <a:lnSpc>
                <a:spcPts val="1800"/>
              </a:lnSpc>
            </a:pPr>
            <a:r>
              <a:rPr lang="fr" b="0" i="0" u="none" baseline="0" smtClean="0"/>
              <a:t>Source : </a:t>
            </a:r>
            <a:r>
              <a:rPr lang="fr" b="0" i="0" u="none" baseline="0"/>
              <a:t>Manuel de référence GOFC GOLD 2014, </a:t>
            </a:r>
            <a:r>
              <a:rPr lang="fr" b="0" i="0" u="none" baseline="0" smtClean="0"/>
              <a:t>tableau 2.1.1</a:t>
            </a:r>
            <a:r>
              <a:rPr lang="fr" b="0" i="0" u="none" baseline="0"/>
              <a:t>.</a:t>
            </a:r>
            <a:endParaRPr lang="fr" dirty="0" smtClean="0">
              <a:latin typeface="Verdana" pitchFamily="34" charset="0"/>
            </a:endParaRPr>
          </a:p>
        </p:txBody>
      </p:sp>
      <p:pic>
        <p:nvPicPr>
          <p:cNvPr id="3" name="Picture 3" descr="D:\WUR_GOFC_GOLD\Training material GOFC-GOLD\Module 2.1 Monitoring activity data for forests using remote sensing\Revised after WB comments\From Jukka\Picture_for_Lecture_slide_15.jpg"/>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19063" y="1385888"/>
            <a:ext cx="8905875" cy="4084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idx="4294967295"/>
            <p:custDataLst>
              <p:tags r:id="rId2"/>
            </p:custDataLst>
          </p:nvPr>
        </p:nvSpPr>
        <p:spPr>
          <a:xfrm>
            <a:off x="71200" y="232378"/>
            <a:ext cx="8929089" cy="903086"/>
          </a:xfrm>
        </p:spPr>
        <p:txBody>
          <a:bodyPr/>
          <a:lstStyle/>
          <a:p>
            <a:pPr algn="l" rtl="0" eaLnBrk="1" hangingPunct="1">
              <a:lnSpc>
                <a:spcPct val="150000"/>
              </a:lnSpc>
              <a:defRPr/>
            </a:pPr>
            <a:r>
              <a:rPr lang="fr" sz="2000" b="0" i="0" u="none" baseline="0"/>
              <a:t>Exemple d’image composite </a:t>
            </a:r>
            <a:r>
              <a:rPr lang="fr" sz="2000" b="0" i="0" u="none" baseline="0">
                <a:solidFill>
                  <a:schemeClr val="tx1"/>
                </a:solidFill>
              </a:rPr>
              <a:t>SPOT VGT avec une résolution de </a:t>
            </a:r>
            <a:r>
              <a:rPr lang="fr" sz="2000" b="0" i="0" u="none" baseline="0" smtClean="0">
                <a:solidFill>
                  <a:schemeClr val="tx1"/>
                </a:solidFill>
              </a:rPr>
              <a:t>1 km </a:t>
            </a:r>
            <a:r>
              <a:rPr lang="fr" sz="2000" b="0" i="0" u="none" baseline="0">
                <a:solidFill>
                  <a:schemeClr val="tx1"/>
                </a:solidFill>
              </a:rPr>
              <a:t>pour l’année 2000 couvrant l’Asie du Sud-Est</a:t>
            </a:r>
          </a:p>
        </p:txBody>
      </p:sp>
      <p:sp>
        <p:nvSpPr>
          <p:cNvPr id="1112" name="Text Box 8"/>
          <p:cNvSpPr txBox="1">
            <a:spLocks noChangeArrowheads="1"/>
          </p:cNvSpPr>
          <p:nvPr>
            <p:custDataLst>
              <p:tags r:id="rId3"/>
            </p:custDataLst>
          </p:nvPr>
        </p:nvSpPr>
        <p:spPr bwMode="auto">
          <a:xfrm>
            <a:off x="5724525" y="5702984"/>
            <a:ext cx="3009900" cy="366713"/>
          </a:xfrm>
          <a:prstGeom prst="rect">
            <a:avLst/>
          </a:prstGeom>
          <a:noFill/>
          <a:ln w="9525">
            <a:noFill/>
            <a:miter lim="800000"/>
            <a:headEnd/>
            <a:tailEnd/>
          </a:ln>
        </p:spPr>
        <p:txBody>
          <a:bodyPr>
            <a:spAutoFit/>
          </a:bodyPr>
          <a:lstStyle/>
          <a:p>
            <a:pPr algn="r" rtl="0">
              <a:spcBef>
                <a:spcPct val="50000"/>
              </a:spcBef>
            </a:pPr>
            <a:r>
              <a:rPr lang="fr" b="0" i="0" u="none" baseline="0" smtClean="0"/>
              <a:t>Source : </a:t>
            </a:r>
            <a:r>
              <a:rPr lang="fr" b="0" i="0" u="none" baseline="0"/>
              <a:t>JRC, Stibig et al, </a:t>
            </a:r>
            <a:r>
              <a:rPr lang="fr" b="0" i="0" u="none" baseline="0" smtClean="0"/>
              <a:t>2003</a:t>
            </a:r>
            <a:endParaRPr lang="fr" b="0" i="0" u="none" baseline="0"/>
          </a:p>
        </p:txBody>
      </p:sp>
      <p:pic>
        <p:nvPicPr>
          <p:cNvPr id="1113" name="Picture 3" descr="vgt_mosaik_all-minchin"/>
          <p:cNvPicPr>
            <a:picLocks noChangeAspect="1" noChangeArrowheads="1"/>
          </p:cNvPicPr>
          <p:nvPr>
            <p:custDataLst>
              <p:tags r:id="rId4"/>
            </p:custDataLst>
          </p:nvPr>
        </p:nvPicPr>
        <p:blipFill>
          <a:blip r:embed="rId10"/>
          <a:srcRect/>
          <a:stretch>
            <a:fillRect/>
          </a:stretch>
        </p:blipFill>
        <p:spPr bwMode="auto">
          <a:xfrm>
            <a:off x="790575" y="1206500"/>
            <a:ext cx="7596188" cy="4489450"/>
          </a:xfrm>
          <a:prstGeom prst="rect">
            <a:avLst/>
          </a:prstGeom>
          <a:noFill/>
          <a:ln w="9525">
            <a:noFill/>
            <a:miter lim="800000"/>
            <a:headEnd/>
            <a:tailEnd/>
          </a:ln>
        </p:spPr>
      </p:pic>
      <p:sp>
        <p:nvSpPr>
          <p:cNvPr id="1114" name="Rectangle 15"/>
          <p:cNvSpPr>
            <a:spLocks noChangeArrowheads="1"/>
          </p:cNvSpPr>
          <p:nvPr>
            <p:custDataLst>
              <p:tags r:id="rId5"/>
            </p:custDataLst>
          </p:nvPr>
        </p:nvSpPr>
        <p:spPr bwMode="auto">
          <a:xfrm>
            <a:off x="2333625" y="4286250"/>
            <a:ext cx="536575" cy="457200"/>
          </a:xfrm>
          <a:prstGeom prst="rect">
            <a:avLst/>
          </a:prstGeom>
          <a:noFill/>
          <a:ln w="9525">
            <a:solidFill>
              <a:schemeClr val="bg1"/>
            </a:solidFill>
            <a:miter lim="800000"/>
            <a:headEnd/>
            <a:tailEnd/>
          </a:ln>
        </p:spPr>
        <p:txBody>
          <a:bodyPr wrap="none" anchor="ctr"/>
          <a:lstStyle/>
          <a:p>
            <a:endParaRPr lang="fr" altLang="en-US" sz="1200" dirty="0">
              <a:solidFill>
                <a:srgbClr val="0F5494"/>
              </a:solidFill>
              <a:latin typeface="Verdana" pitchFamily="34" charset="0"/>
              <a:ea typeface="ＭＳ Ｐゴシック" pitchFamily="34" charset="-128"/>
            </a:endParaRPr>
          </a:p>
        </p:txBody>
      </p:sp>
      <p:grpSp>
        <p:nvGrpSpPr>
          <p:cNvPr id="1115" name="Group 25"/>
          <p:cNvGrpSpPr>
            <a:grpSpLocks/>
          </p:cNvGrpSpPr>
          <p:nvPr>
            <p:custDataLst>
              <p:tags r:id="rId6"/>
            </p:custDataLst>
          </p:nvPr>
        </p:nvGrpSpPr>
        <p:grpSpPr bwMode="auto">
          <a:xfrm>
            <a:off x="6126163" y="1238250"/>
            <a:ext cx="2178050" cy="1952625"/>
            <a:chOff x="3308" y="912"/>
            <a:chExt cx="1738" cy="1536"/>
          </a:xfrm>
        </p:grpSpPr>
        <p:graphicFrame>
          <p:nvGraphicFramePr>
            <p:cNvPr id="1108" name="Object 84"/>
            <p:cNvGraphicFramePr>
              <a:graphicFrameLocks noChangeAspect="1"/>
            </p:cNvGraphicFramePr>
            <p:nvPr/>
          </p:nvGraphicFramePr>
          <p:xfrm>
            <a:off x="3318" y="912"/>
            <a:ext cx="1728" cy="1536"/>
          </p:xfrm>
          <a:graphic>
            <a:graphicData uri="http://schemas.openxmlformats.org/presentationml/2006/ole">
              <mc:AlternateContent xmlns:mc="http://schemas.openxmlformats.org/markup-compatibility/2006">
                <mc:Choice xmlns:v="urn:schemas-microsoft-com:vml" Requires="v">
                  <p:oleObj spid="_x0000_s1308" name="Image" r:id="rId11" imgW="3138722" imgH="2833745" progId="">
                    <p:embed/>
                  </p:oleObj>
                </mc:Choice>
                <mc:Fallback>
                  <p:oleObj name="Image" r:id="rId11" imgW="3138722" imgH="2833745" progId="">
                    <p:embed/>
                    <p:pic>
                      <p:nvPicPr>
                        <p:cNvPr id="0" name="Picture 27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18" y="912"/>
                          <a:ext cx="1728"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7" name="Rectangle 17"/>
            <p:cNvSpPr>
              <a:spLocks noChangeArrowheads="1"/>
            </p:cNvSpPr>
            <p:nvPr/>
          </p:nvSpPr>
          <p:spPr bwMode="auto">
            <a:xfrm>
              <a:off x="3308" y="912"/>
              <a:ext cx="1728" cy="1536"/>
            </a:xfrm>
            <a:prstGeom prst="rect">
              <a:avLst/>
            </a:prstGeom>
            <a:noFill/>
            <a:ln w="9525">
              <a:solidFill>
                <a:schemeClr val="bg1"/>
              </a:solidFill>
              <a:miter lim="800000"/>
              <a:headEnd/>
              <a:tailEnd/>
            </a:ln>
          </p:spPr>
          <p:txBody>
            <a:bodyPr wrap="none" anchor="ctr"/>
            <a:lstStyle/>
            <a:p>
              <a:endParaRPr lang="fr" altLang="en-US" sz="1200" dirty="0">
                <a:solidFill>
                  <a:srgbClr val="0F5494"/>
                </a:solidFill>
                <a:latin typeface="Verdana" pitchFamily="34" charset="0"/>
                <a:ea typeface="ＭＳ Ｐゴシック" pitchFamily="34" charset="-128"/>
              </a:endParaRPr>
            </a:p>
          </p:txBody>
        </p:sp>
      </p:grpSp>
      <p:sp>
        <p:nvSpPr>
          <p:cNvPr id="1116" name="Line 16"/>
          <p:cNvSpPr>
            <a:spLocks noChangeShapeType="1"/>
          </p:cNvSpPr>
          <p:nvPr>
            <p:custDataLst>
              <p:tags r:id="rId7"/>
            </p:custDataLst>
          </p:nvPr>
        </p:nvSpPr>
        <p:spPr bwMode="auto">
          <a:xfrm flipV="1">
            <a:off x="2870200" y="2971800"/>
            <a:ext cx="3271838" cy="1631950"/>
          </a:xfrm>
          <a:prstGeom prst="line">
            <a:avLst/>
          </a:prstGeom>
          <a:noFill/>
          <a:ln w="9525">
            <a:solidFill>
              <a:schemeClr val="bg1"/>
            </a:solidFill>
            <a:prstDash val="dash"/>
            <a:round/>
            <a:headEnd/>
            <a:tailEnd type="stealth" w="med" len="lg"/>
          </a:ln>
        </p:spPr>
        <p:txBody>
          <a:bodyPr wrap="none" anchor="ctr"/>
          <a:lstStyle/>
          <a:p>
            <a:endParaRPr lang="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 descr="Lytindo_final3b_mapcontent_25%"/>
          <p:cNvPicPr>
            <a:picLocks noChangeAspect="1" noChangeArrowheads="1"/>
          </p:cNvPicPr>
          <p:nvPr>
            <p:custDataLst>
              <p:tags r:id="rId1"/>
            </p:custDataLst>
          </p:nvPr>
        </p:nvPicPr>
        <p:blipFill>
          <a:blip r:embed="rId12"/>
          <a:srcRect/>
          <a:stretch>
            <a:fillRect/>
          </a:stretch>
        </p:blipFill>
        <p:spPr bwMode="auto">
          <a:xfrm>
            <a:off x="0" y="1292225"/>
            <a:ext cx="9144000" cy="4829175"/>
          </a:xfrm>
          <a:prstGeom prst="rect">
            <a:avLst/>
          </a:prstGeom>
          <a:noFill/>
          <a:ln w="9525">
            <a:solidFill>
              <a:schemeClr val="tx1"/>
            </a:solidFill>
            <a:miter lim="800000"/>
            <a:headEnd/>
            <a:tailEnd/>
          </a:ln>
        </p:spPr>
      </p:pic>
      <p:sp>
        <p:nvSpPr>
          <p:cNvPr id="4" name="Rectangle 3"/>
          <p:cNvSpPr/>
          <p:nvPr>
            <p:custDataLst>
              <p:tags r:id="rId2"/>
            </p:custDataLst>
          </p:nvPr>
        </p:nvSpPr>
        <p:spPr>
          <a:xfrm>
            <a:off x="6389853" y="1401013"/>
            <a:ext cx="2666999" cy="2492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 dirty="0"/>
          </a:p>
        </p:txBody>
      </p:sp>
      <p:sp>
        <p:nvSpPr>
          <p:cNvPr id="45058" name="Text Box 8"/>
          <p:cNvSpPr txBox="1">
            <a:spLocks noChangeArrowheads="1"/>
          </p:cNvSpPr>
          <p:nvPr>
            <p:custDataLst>
              <p:tags r:id="rId3"/>
            </p:custDataLst>
          </p:nvPr>
        </p:nvSpPr>
        <p:spPr bwMode="auto">
          <a:xfrm>
            <a:off x="6134100" y="5754687"/>
            <a:ext cx="3009900" cy="366713"/>
          </a:xfrm>
          <a:prstGeom prst="rect">
            <a:avLst/>
          </a:prstGeom>
          <a:noFill/>
          <a:ln w="9525">
            <a:noFill/>
            <a:miter lim="800000"/>
            <a:headEnd/>
            <a:tailEnd/>
          </a:ln>
        </p:spPr>
        <p:txBody>
          <a:bodyPr>
            <a:spAutoFit/>
          </a:bodyPr>
          <a:lstStyle/>
          <a:p>
            <a:pPr algn="r" rtl="0">
              <a:spcBef>
                <a:spcPct val="50000"/>
              </a:spcBef>
            </a:pPr>
            <a:r>
              <a:rPr lang="fr" b="0" i="0" u="none" baseline="0" smtClean="0"/>
              <a:t>Source : </a:t>
            </a:r>
            <a:r>
              <a:rPr lang="fr" b="0" i="0" u="none" baseline="0"/>
              <a:t>JRC, Stibig et al, </a:t>
            </a:r>
            <a:r>
              <a:rPr lang="fr" b="0" i="0" u="none" baseline="0" smtClean="0"/>
              <a:t>2003</a:t>
            </a:r>
            <a:endParaRPr lang="fr" b="0" i="0" u="none" baseline="0"/>
          </a:p>
        </p:txBody>
      </p:sp>
      <p:sp>
        <p:nvSpPr>
          <p:cNvPr id="6" name="Titel 1"/>
          <p:cNvSpPr>
            <a:spLocks noGrp="1"/>
          </p:cNvSpPr>
          <p:nvPr>
            <p:ph type="title" idx="4294967295"/>
            <p:custDataLst>
              <p:tags r:id="rId4"/>
            </p:custDataLst>
          </p:nvPr>
        </p:nvSpPr>
        <p:spPr>
          <a:xfrm>
            <a:off x="71200" y="232378"/>
            <a:ext cx="8929089" cy="953327"/>
          </a:xfrm>
        </p:spPr>
        <p:txBody>
          <a:bodyPr/>
          <a:lstStyle/>
          <a:p>
            <a:pPr algn="l" rtl="0" eaLnBrk="1" hangingPunct="1">
              <a:lnSpc>
                <a:spcPct val="150000"/>
              </a:lnSpc>
              <a:defRPr/>
            </a:pPr>
            <a:r>
              <a:rPr lang="fr" sz="2000" b="0" i="0" u="none" baseline="0" dirty="0"/>
              <a:t>Exemple de carte du couvert forestier pour </a:t>
            </a:r>
            <a:r>
              <a:rPr lang="fr" sz="2000" b="0" i="0" u="none" baseline="0" dirty="0">
                <a:solidFill>
                  <a:schemeClr val="tx1"/>
                </a:solidFill>
              </a:rPr>
              <a:t>l’Asie du Sud-Est insulaire </a:t>
            </a:r>
            <a:r>
              <a:rPr lang="fr" sz="2000" b="0" i="0" u="none" baseline="0" dirty="0"/>
              <a:t>obtenue à partir d’images SPOT VGT à </a:t>
            </a:r>
            <a:r>
              <a:rPr lang="fr" sz="2000" b="0" i="0" u="none" baseline="0" dirty="0" smtClean="0"/>
              <a:t>1 km</a:t>
            </a:r>
            <a:endParaRPr lang="fr" sz="2000" b="0" i="0" u="none" baseline="0" dirty="0"/>
          </a:p>
        </p:txBody>
      </p:sp>
      <p:pic>
        <p:nvPicPr>
          <p:cNvPr id="5" name="Picture 5" descr="Lytindo_final3b_mapcontent_25%"/>
          <p:cNvPicPr>
            <a:picLocks noChangeAspect="1" noChangeArrowheads="1"/>
          </p:cNvPicPr>
          <p:nvPr>
            <p:custDataLst>
              <p:tags r:id="rId5"/>
            </p:custDataLst>
          </p:nvPr>
        </p:nvPicPr>
        <p:blipFill rotWithShape="1">
          <a:blip r:embed="rId12"/>
          <a:srcRect l="80421" t="7914" r="17288" b="79577"/>
          <a:stretch/>
        </p:blipFill>
        <p:spPr bwMode="auto">
          <a:xfrm>
            <a:off x="6389853" y="1401013"/>
            <a:ext cx="351001" cy="960966"/>
          </a:xfrm>
          <a:prstGeom prst="rect">
            <a:avLst/>
          </a:prstGeom>
          <a:noFill/>
          <a:ln w="9525">
            <a:noFill/>
            <a:miter lim="800000"/>
            <a:headEnd/>
            <a:tailEnd/>
          </a:ln>
        </p:spPr>
      </p:pic>
      <p:sp>
        <p:nvSpPr>
          <p:cNvPr id="3" name="TextBox 2"/>
          <p:cNvSpPr txBox="1"/>
          <p:nvPr>
            <p:custDataLst>
              <p:tags r:id="rId6"/>
            </p:custDataLst>
          </p:nvPr>
        </p:nvSpPr>
        <p:spPr>
          <a:xfrm>
            <a:off x="6715125" y="1401013"/>
            <a:ext cx="2341727" cy="2477601"/>
          </a:xfrm>
          <a:prstGeom prst="rect">
            <a:avLst/>
          </a:prstGeom>
          <a:solidFill>
            <a:schemeClr val="bg1"/>
          </a:solidFill>
        </p:spPr>
        <p:txBody>
          <a:bodyPr wrap="square" rtlCol="0">
            <a:spAutoFit/>
          </a:bodyPr>
          <a:lstStyle/>
          <a:p>
            <a:pPr marL="180975" indent="-180975" algn="l" rtl="0"/>
            <a:r>
              <a:rPr lang="fr" sz="1200" b="0" i="0" u="none" spc="-100" dirty="0">
                <a:solidFill>
                  <a:schemeClr val="accent6"/>
                </a:solidFill>
                <a:latin typeface="Verdana" pitchFamily="34" charset="0"/>
              </a:rPr>
              <a:t>Forêt sempervirente d’altitude</a:t>
            </a:r>
          </a:p>
          <a:p>
            <a:pPr marL="180975" indent="-180975" algn="l" rtl="0"/>
            <a:r>
              <a:rPr lang="fr" sz="1100" b="0" i="0" u="none" spc="-110" dirty="0">
                <a:solidFill>
                  <a:schemeClr val="accent6"/>
                </a:solidFill>
                <a:latin typeface="Verdana" pitchFamily="34" charset="0"/>
              </a:rPr>
              <a:t>Forêt sempervirente de basse altitude</a:t>
            </a:r>
          </a:p>
          <a:p>
            <a:pPr marL="180975" indent="-180975" algn="l" rtl="0"/>
            <a:r>
              <a:rPr lang="fr" sz="1200" b="0" i="0" u="none" baseline="0" dirty="0">
                <a:solidFill>
                  <a:schemeClr val="accent6"/>
                </a:solidFill>
                <a:latin typeface="Verdana" pitchFamily="34" charset="0"/>
              </a:rPr>
              <a:t>Forêt de mangrove</a:t>
            </a:r>
          </a:p>
          <a:p>
            <a:pPr algn="l" rtl="0"/>
            <a:r>
              <a:rPr lang="fr" sz="1200" b="0" i="0" u="none" baseline="0" dirty="0">
                <a:solidFill>
                  <a:schemeClr val="accent6"/>
                </a:solidFill>
                <a:latin typeface="Verdana" pitchFamily="34" charset="0"/>
              </a:rPr>
              <a:t>Forêt marécageuse</a:t>
            </a:r>
          </a:p>
          <a:p>
            <a:pPr marL="180975" indent="-180975" algn="l" rtl="0"/>
            <a:r>
              <a:rPr lang="fr" sz="1200" b="0" i="0" u="none" baseline="0" dirty="0">
                <a:solidFill>
                  <a:schemeClr val="accent6"/>
                </a:solidFill>
                <a:latin typeface="Verdana" pitchFamily="34" charset="0"/>
              </a:rPr>
              <a:t>Fourrés, arbustes, herbages et cultures pérennes</a:t>
            </a:r>
            <a:endParaRPr lang="fr" sz="1200" dirty="0">
              <a:solidFill>
                <a:schemeClr val="accent6"/>
              </a:solidFill>
              <a:latin typeface="Verdana" pitchFamily="34" charset="0"/>
            </a:endParaRPr>
          </a:p>
          <a:p>
            <a:pPr algn="l" rtl="0"/>
            <a:endParaRPr lang="fr" sz="1200" b="0" i="0" u="none" baseline="0" dirty="0" smtClean="0">
              <a:solidFill>
                <a:schemeClr val="accent6"/>
              </a:solidFill>
              <a:latin typeface="Verdana" pitchFamily="34" charset="0"/>
            </a:endParaRPr>
          </a:p>
          <a:p>
            <a:pPr algn="l" rtl="0"/>
            <a:r>
              <a:rPr lang="fr" sz="1200" b="0" i="0" u="none" baseline="0" dirty="0" smtClean="0">
                <a:solidFill>
                  <a:schemeClr val="accent6"/>
                </a:solidFill>
                <a:latin typeface="Verdana" pitchFamily="34" charset="0"/>
              </a:rPr>
              <a:t>Terres </a:t>
            </a:r>
            <a:r>
              <a:rPr lang="fr" sz="1200" b="0" i="0" u="none" baseline="0" dirty="0">
                <a:solidFill>
                  <a:schemeClr val="accent6"/>
                </a:solidFill>
                <a:latin typeface="Verdana" pitchFamily="34" charset="0"/>
              </a:rPr>
              <a:t>cultivées</a:t>
            </a:r>
            <a:endParaRPr lang="fr" sz="1200" dirty="0">
              <a:solidFill>
                <a:schemeClr val="accent6"/>
              </a:solidFill>
              <a:latin typeface="Verdana" pitchFamily="34" charset="0"/>
            </a:endParaRPr>
          </a:p>
          <a:p>
            <a:pPr marL="180975" indent="-180975" algn="l" rtl="0"/>
            <a:r>
              <a:rPr lang="fr" sz="1200" b="0" i="0" u="none" baseline="0" dirty="0">
                <a:solidFill>
                  <a:schemeClr val="accent6"/>
                </a:solidFill>
                <a:latin typeface="Verdana" pitchFamily="34" charset="0"/>
              </a:rPr>
              <a:t>Végétation </a:t>
            </a:r>
            <a:r>
              <a:rPr lang="fr" sz="1200" b="0" i="0" u="none" baseline="0" dirty="0" smtClean="0">
                <a:solidFill>
                  <a:schemeClr val="accent6"/>
                </a:solidFill>
                <a:latin typeface="Verdana" pitchFamily="34" charset="0"/>
              </a:rPr>
              <a:t>brûlée/sèche/clairsemée</a:t>
            </a:r>
            <a:endParaRPr lang="fr" sz="1200" b="0" i="0" u="none" baseline="0" dirty="0">
              <a:solidFill>
                <a:schemeClr val="accent6"/>
              </a:solidFill>
              <a:latin typeface="Verdana" pitchFamily="34" charset="0"/>
            </a:endParaRPr>
          </a:p>
          <a:p>
            <a:pPr marL="180975" indent="-180975" algn="l" rtl="0"/>
            <a:r>
              <a:rPr lang="fr" sz="1200" b="0" i="0" u="none" baseline="0" dirty="0">
                <a:solidFill>
                  <a:schemeClr val="accent6"/>
                </a:solidFill>
                <a:latin typeface="Verdana" pitchFamily="34" charset="0"/>
              </a:rPr>
              <a:t>Forêts brûlées en 1988, dégâts </a:t>
            </a:r>
            <a:r>
              <a:rPr lang="fr" sz="1200" b="0" i="0" u="none" baseline="0" dirty="0" smtClean="0">
                <a:solidFill>
                  <a:schemeClr val="accent6"/>
                </a:solidFill>
                <a:latin typeface="Verdana" pitchFamily="34" charset="0"/>
              </a:rPr>
              <a:t>25 % </a:t>
            </a:r>
            <a:r>
              <a:rPr lang="fr" sz="1200" b="0" i="0" u="none" baseline="0" dirty="0" smtClean="0">
                <a:ea typeface="Calibri" panose="020F0502020204030204" pitchFamily="34" charset="0"/>
                <a:cs typeface="Times New Roman" panose="02020603050405020304" pitchFamily="18" charset="0"/>
              </a:rPr>
              <a:t>– </a:t>
            </a:r>
            <a:r>
              <a:rPr lang="fr" sz="1200" b="0" i="0" u="none" baseline="0" dirty="0" smtClean="0">
                <a:solidFill>
                  <a:schemeClr val="accent6"/>
                </a:solidFill>
                <a:latin typeface="Verdana" pitchFamily="34" charset="0"/>
              </a:rPr>
              <a:t>80 %</a:t>
            </a:r>
            <a:endParaRPr lang="fr" sz="1200" b="0" i="0" u="none" baseline="0" dirty="0"/>
          </a:p>
          <a:p>
            <a:pPr algn="l" rtl="0"/>
            <a:r>
              <a:rPr lang="fr" sz="1200" b="0" i="0" u="none" baseline="0" dirty="0">
                <a:solidFill>
                  <a:schemeClr val="accent6"/>
                </a:solidFill>
                <a:latin typeface="Verdana" pitchFamily="34" charset="0"/>
              </a:rPr>
              <a:t>Eau</a:t>
            </a:r>
          </a:p>
        </p:txBody>
      </p:sp>
      <p:pic>
        <p:nvPicPr>
          <p:cNvPr id="12" name="Picture 5" descr="Lytindo_final3b_mapcontent_25%"/>
          <p:cNvPicPr>
            <a:picLocks noChangeAspect="1" noChangeArrowheads="1"/>
          </p:cNvPicPr>
          <p:nvPr>
            <p:custDataLst>
              <p:tags r:id="rId7"/>
            </p:custDataLst>
          </p:nvPr>
        </p:nvPicPr>
        <p:blipFill rotWithShape="1">
          <a:blip r:embed="rId12"/>
          <a:srcRect l="80421" t="20226" r="17288" b="74976"/>
          <a:stretch/>
        </p:blipFill>
        <p:spPr bwMode="auto">
          <a:xfrm>
            <a:off x="6399378" y="2698485"/>
            <a:ext cx="351001" cy="368565"/>
          </a:xfrm>
          <a:prstGeom prst="rect">
            <a:avLst/>
          </a:prstGeom>
          <a:noFill/>
          <a:ln w="9525">
            <a:noFill/>
            <a:miter lim="800000"/>
            <a:headEnd/>
            <a:tailEnd/>
          </a:ln>
        </p:spPr>
      </p:pic>
      <p:pic>
        <p:nvPicPr>
          <p:cNvPr id="13" name="Picture 5" descr="Lytindo_final3b_mapcontent_25%"/>
          <p:cNvPicPr>
            <a:picLocks noChangeAspect="1" noChangeArrowheads="1"/>
          </p:cNvPicPr>
          <p:nvPr>
            <p:custDataLst>
              <p:tags r:id="rId8"/>
            </p:custDataLst>
          </p:nvPr>
        </p:nvPicPr>
        <p:blipFill rotWithShape="1">
          <a:blip r:embed="rId12"/>
          <a:srcRect l="80571" t="27504" r="17288" b="69624"/>
          <a:stretch/>
        </p:blipFill>
        <p:spPr bwMode="auto">
          <a:xfrm>
            <a:off x="6422478" y="3631272"/>
            <a:ext cx="327901" cy="220662"/>
          </a:xfrm>
          <a:prstGeom prst="rect">
            <a:avLst/>
          </a:prstGeom>
          <a:noFill/>
          <a:ln w="9525">
            <a:noFill/>
            <a:miter lim="800000"/>
            <a:headEnd/>
            <a:tailEnd/>
          </a:ln>
        </p:spPr>
      </p:pic>
      <p:pic>
        <p:nvPicPr>
          <p:cNvPr id="15" name="Picture 5" descr="Lytindo_final3b_mapcontent_25%"/>
          <p:cNvPicPr>
            <a:picLocks noChangeAspect="1" noChangeArrowheads="1"/>
          </p:cNvPicPr>
          <p:nvPr>
            <p:custDataLst>
              <p:tags r:id="rId9"/>
            </p:custDataLst>
          </p:nvPr>
        </p:nvPicPr>
        <p:blipFill rotWithShape="1">
          <a:blip r:embed="rId12"/>
          <a:srcRect l="80421" t="25768" r="17288" b="72248"/>
          <a:stretch/>
        </p:blipFill>
        <p:spPr bwMode="auto">
          <a:xfrm>
            <a:off x="6389853" y="3314700"/>
            <a:ext cx="351001" cy="15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idx="4294967295"/>
            <p:custDataLst>
              <p:tags r:id="rId1"/>
            </p:custDataLst>
          </p:nvPr>
        </p:nvSpPr>
        <p:spPr>
          <a:xfrm>
            <a:off x="232330" y="232379"/>
            <a:ext cx="8652358" cy="973423"/>
          </a:xfrm>
        </p:spPr>
        <p:txBody>
          <a:bodyPr/>
          <a:lstStyle/>
          <a:p>
            <a:pPr algn="l" rtl="0" eaLnBrk="1" hangingPunct="1">
              <a:lnSpc>
                <a:spcPct val="150000"/>
              </a:lnSpc>
              <a:defRPr/>
            </a:pPr>
            <a:r>
              <a:rPr lang="fr" sz="2000" b="0" i="0" u="none" baseline="0"/>
              <a:t>Exemple de carte du couvert forestier établie à partir d’images Landsat TM d’un site du Brésil (résolution de </a:t>
            </a:r>
            <a:r>
              <a:rPr lang="fr" sz="2000" b="0" i="0" u="none" baseline="0" smtClean="0"/>
              <a:t>30 m</a:t>
            </a:r>
            <a:r>
              <a:rPr lang="fr" sz="2000" b="0" i="0" u="none" baseline="0"/>
              <a:t>)</a:t>
            </a:r>
          </a:p>
        </p:txBody>
      </p:sp>
      <p:sp>
        <p:nvSpPr>
          <p:cNvPr id="47108" name="Text Box 6"/>
          <p:cNvSpPr txBox="1">
            <a:spLocks noChangeArrowheads="1"/>
          </p:cNvSpPr>
          <p:nvPr>
            <p:custDataLst>
              <p:tags r:id="rId2"/>
            </p:custDataLst>
          </p:nvPr>
        </p:nvSpPr>
        <p:spPr bwMode="auto">
          <a:xfrm>
            <a:off x="390525" y="5334000"/>
            <a:ext cx="4552950" cy="304800"/>
          </a:xfrm>
          <a:prstGeom prst="rect">
            <a:avLst/>
          </a:prstGeom>
          <a:noFill/>
          <a:ln w="9525">
            <a:noFill/>
            <a:miter lim="800000"/>
            <a:headEnd/>
            <a:tailEnd/>
          </a:ln>
        </p:spPr>
        <p:txBody>
          <a:bodyPr>
            <a:spAutoFit/>
          </a:bodyPr>
          <a:lstStyle/>
          <a:p>
            <a:pPr algn="l" rtl="0">
              <a:spcBef>
                <a:spcPct val="10000"/>
              </a:spcBef>
            </a:pPr>
            <a:r>
              <a:rPr lang="fr" sz="1400" b="0" i="0" u="none" baseline="0"/>
              <a:t>Image Landsat-5 TM du </a:t>
            </a:r>
            <a:r>
              <a:rPr lang="fr" sz="1400" b="0" i="0" u="none" baseline="0" smtClean="0"/>
              <a:t>15 juin 2005 : </a:t>
            </a:r>
            <a:r>
              <a:rPr lang="fr" sz="1400" b="0" i="0" u="none" baseline="0"/>
              <a:t>détail </a:t>
            </a:r>
            <a:r>
              <a:rPr lang="fr" sz="1400" b="0" i="0" u="none" baseline="0" smtClean="0"/>
              <a:t>20 km </a:t>
            </a:r>
            <a:r>
              <a:rPr lang="fr" sz="1400" b="0" i="0" u="none" baseline="0"/>
              <a:t>x </a:t>
            </a:r>
            <a:r>
              <a:rPr lang="fr" sz="1400" b="0" i="0" u="none" baseline="0" smtClean="0"/>
              <a:t>20 km</a:t>
            </a:r>
            <a:endParaRPr lang="fr" sz="1400" b="0" i="0" u="none" baseline="0"/>
          </a:p>
        </p:txBody>
      </p:sp>
      <p:pic>
        <p:nvPicPr>
          <p:cNvPr id="47109" name="Picture 7" descr="S12_W058_05_14062005_f"/>
          <p:cNvPicPr>
            <a:picLocks noChangeAspect="1" noChangeArrowheads="1"/>
          </p:cNvPicPr>
          <p:nvPr>
            <p:custDataLst>
              <p:tags r:id="rId3"/>
            </p:custDataLst>
          </p:nvPr>
        </p:nvPicPr>
        <p:blipFill>
          <a:blip r:embed="rId12"/>
          <a:srcRect/>
          <a:stretch>
            <a:fillRect/>
          </a:stretch>
        </p:blipFill>
        <p:spPr bwMode="auto">
          <a:xfrm>
            <a:off x="757238" y="1281113"/>
            <a:ext cx="4010025" cy="4010025"/>
          </a:xfrm>
          <a:prstGeom prst="rect">
            <a:avLst/>
          </a:prstGeom>
          <a:noFill/>
          <a:ln w="9525">
            <a:noFill/>
            <a:miter lim="800000"/>
            <a:headEnd/>
            <a:tailEnd/>
          </a:ln>
        </p:spPr>
      </p:pic>
      <p:pic>
        <p:nvPicPr>
          <p:cNvPr id="47110" name="Picture 8" descr="S12_W058_10x10_05"/>
          <p:cNvPicPr>
            <a:picLocks noChangeAspect="1" noChangeArrowheads="1"/>
          </p:cNvPicPr>
          <p:nvPr>
            <p:custDataLst>
              <p:tags r:id="rId4"/>
            </p:custDataLst>
          </p:nvPr>
        </p:nvPicPr>
        <p:blipFill>
          <a:blip r:embed="rId13"/>
          <a:srcRect/>
          <a:stretch>
            <a:fillRect/>
          </a:stretch>
        </p:blipFill>
        <p:spPr bwMode="auto">
          <a:xfrm>
            <a:off x="5997575" y="2533650"/>
            <a:ext cx="2016125" cy="2009775"/>
          </a:xfrm>
          <a:prstGeom prst="rect">
            <a:avLst/>
          </a:prstGeom>
          <a:noFill/>
          <a:ln w="19050">
            <a:solidFill>
              <a:srgbClr val="FF0000"/>
            </a:solidFill>
            <a:miter lim="800000"/>
            <a:headEnd/>
            <a:tailEnd/>
          </a:ln>
        </p:spPr>
      </p:pic>
      <p:sp>
        <p:nvSpPr>
          <p:cNvPr id="47111" name="Rectangle 9"/>
          <p:cNvSpPr>
            <a:spLocks noChangeArrowheads="1"/>
          </p:cNvSpPr>
          <p:nvPr>
            <p:custDataLst>
              <p:tags r:id="rId5"/>
            </p:custDataLst>
          </p:nvPr>
        </p:nvSpPr>
        <p:spPr bwMode="auto">
          <a:xfrm>
            <a:off x="1752600" y="2324100"/>
            <a:ext cx="2038350" cy="1971675"/>
          </a:xfrm>
          <a:prstGeom prst="rect">
            <a:avLst/>
          </a:prstGeom>
          <a:noFill/>
          <a:ln w="19050">
            <a:solidFill>
              <a:srgbClr val="FF0000"/>
            </a:solidFill>
            <a:miter lim="800000"/>
            <a:headEnd/>
            <a:tailEnd/>
          </a:ln>
        </p:spPr>
        <p:txBody>
          <a:bodyPr wrap="none" anchor="ctr"/>
          <a:lstStyle/>
          <a:p>
            <a:endParaRPr lang="fr" dirty="0"/>
          </a:p>
        </p:txBody>
      </p:sp>
      <p:sp>
        <p:nvSpPr>
          <p:cNvPr id="47112" name="Text Box 11"/>
          <p:cNvSpPr txBox="1">
            <a:spLocks noChangeArrowheads="1"/>
          </p:cNvSpPr>
          <p:nvPr>
            <p:custDataLst>
              <p:tags r:id="rId6"/>
            </p:custDataLst>
          </p:nvPr>
        </p:nvSpPr>
        <p:spPr bwMode="auto">
          <a:xfrm>
            <a:off x="5276850" y="4567238"/>
            <a:ext cx="3352800" cy="781752"/>
          </a:xfrm>
          <a:prstGeom prst="rect">
            <a:avLst/>
          </a:prstGeom>
          <a:noFill/>
          <a:ln w="9525">
            <a:noFill/>
            <a:miter lim="800000"/>
            <a:headEnd/>
            <a:tailEnd/>
          </a:ln>
        </p:spPr>
        <p:txBody>
          <a:bodyPr>
            <a:spAutoFit/>
          </a:bodyPr>
          <a:lstStyle/>
          <a:p>
            <a:pPr algn="ctr" rtl="0">
              <a:spcBef>
                <a:spcPct val="10000"/>
              </a:spcBef>
            </a:pPr>
            <a:r>
              <a:rPr lang="fr" sz="1400" b="0" i="0" u="none" baseline="0" dirty="0"/>
              <a:t>Carte du couvert </a:t>
            </a:r>
            <a:r>
              <a:rPr lang="fr" sz="1400" b="0" i="0" u="none" baseline="0" dirty="0" smtClean="0"/>
              <a:t>forestier</a:t>
            </a:r>
            <a:endParaRPr lang="fr" sz="1400" b="0" i="0" u="none" baseline="0" dirty="0"/>
          </a:p>
          <a:p>
            <a:pPr algn="ctr" rtl="0">
              <a:spcBef>
                <a:spcPct val="10000"/>
              </a:spcBef>
            </a:pPr>
            <a:r>
              <a:rPr lang="fr" sz="1400" b="0" i="0" u="none" baseline="0" dirty="0" smtClean="0"/>
              <a:t>taille </a:t>
            </a:r>
            <a:r>
              <a:rPr lang="fr" sz="1400" b="0" i="0" u="none" baseline="0" dirty="0"/>
              <a:t>de la fenêtre </a:t>
            </a:r>
            <a:r>
              <a:rPr lang="fr" sz="1400" b="0" i="0" u="none" baseline="0" dirty="0" smtClean="0"/>
              <a:t>10 km </a:t>
            </a:r>
            <a:r>
              <a:rPr lang="fr" sz="1400" b="0" i="0" u="none" baseline="0" dirty="0"/>
              <a:t>x </a:t>
            </a:r>
            <a:r>
              <a:rPr lang="fr" sz="1400" b="0" i="0" u="none" baseline="0" dirty="0" smtClean="0"/>
              <a:t>10 km</a:t>
            </a:r>
            <a:endParaRPr lang="fr" sz="1400" b="0" i="0" u="none" baseline="0" dirty="0"/>
          </a:p>
          <a:p>
            <a:pPr algn="ctr" rtl="0">
              <a:spcBef>
                <a:spcPct val="10000"/>
              </a:spcBef>
            </a:pPr>
            <a:r>
              <a:rPr lang="fr" sz="1400" b="0" i="0" u="none" baseline="0" dirty="0" smtClean="0"/>
              <a:t>centrée </a:t>
            </a:r>
            <a:r>
              <a:rPr lang="fr" sz="1400" b="0" i="0" u="none" baseline="0" dirty="0"/>
              <a:t>sur 12°S, 58°W</a:t>
            </a:r>
          </a:p>
        </p:txBody>
      </p:sp>
      <p:sp>
        <p:nvSpPr>
          <p:cNvPr id="47113" name="Text Box 8"/>
          <p:cNvSpPr txBox="1">
            <a:spLocks noChangeArrowheads="1"/>
          </p:cNvSpPr>
          <p:nvPr>
            <p:custDataLst>
              <p:tags r:id="rId7"/>
            </p:custDataLst>
          </p:nvPr>
        </p:nvSpPr>
        <p:spPr bwMode="auto">
          <a:xfrm>
            <a:off x="5997575" y="5376863"/>
            <a:ext cx="3076575" cy="641350"/>
          </a:xfrm>
          <a:prstGeom prst="rect">
            <a:avLst/>
          </a:prstGeom>
          <a:noFill/>
          <a:ln w="9525">
            <a:noFill/>
            <a:miter lim="800000"/>
            <a:headEnd/>
            <a:tailEnd/>
          </a:ln>
        </p:spPr>
        <p:txBody>
          <a:bodyPr>
            <a:spAutoFit/>
          </a:bodyPr>
          <a:lstStyle/>
          <a:p>
            <a:pPr algn="r" rtl="0"/>
            <a:r>
              <a:rPr lang="fr" b="0" i="0" u="none" baseline="0" smtClean="0"/>
              <a:t>Sources : </a:t>
            </a:r>
            <a:r>
              <a:rPr lang="fr" b="0" i="0" u="none" baseline="0"/>
              <a:t>USGS </a:t>
            </a:r>
            <a:r>
              <a:rPr lang="fr" b="0" i="0" u="none" baseline="0" smtClean="0"/>
              <a:t>2015 ;</a:t>
            </a:r>
            <a:endParaRPr lang="fr" b="0" i="0" u="none" baseline="0"/>
          </a:p>
          <a:p>
            <a:pPr algn="r" rtl="0"/>
            <a:r>
              <a:rPr lang="fr" b="0" i="0" u="none" baseline="0"/>
              <a:t>Eva, et al. 2012</a:t>
            </a:r>
            <a:r>
              <a:rPr lang="fr" b="0" i="0" u="none" baseline="0" smtClean="0"/>
              <a:t>.</a:t>
            </a:r>
            <a:endParaRPr lang="fr" dirty="0"/>
          </a:p>
        </p:txBody>
      </p:sp>
      <p:pic>
        <p:nvPicPr>
          <p:cNvPr id="9" name="Picture 14" descr="N19_E100_10x10_90-10segm"/>
          <p:cNvPicPr>
            <a:picLocks noChangeAspect="1" noChangeArrowheads="1"/>
          </p:cNvPicPr>
          <p:nvPr>
            <p:custDataLst>
              <p:tags r:id="rId8"/>
            </p:custDataLst>
          </p:nvPr>
        </p:nvPicPr>
        <p:blipFill rotWithShape="1">
          <a:blip r:embed="rId14"/>
          <a:srcRect l="72224" t="3489" r="25210" b="87212"/>
          <a:stretch/>
        </p:blipFill>
        <p:spPr bwMode="auto">
          <a:xfrm>
            <a:off x="5997575" y="1619249"/>
            <a:ext cx="317500" cy="738187"/>
          </a:xfrm>
          <a:prstGeom prst="rect">
            <a:avLst/>
          </a:prstGeom>
          <a:noFill/>
          <a:ln w="9525">
            <a:noFill/>
            <a:miter lim="800000"/>
            <a:headEnd/>
            <a:tailEnd/>
          </a:ln>
        </p:spPr>
      </p:pic>
      <p:sp>
        <p:nvSpPr>
          <p:cNvPr id="2" name="TextBox 1"/>
          <p:cNvSpPr txBox="1"/>
          <p:nvPr>
            <p:custDataLst>
              <p:tags r:id="rId9"/>
            </p:custDataLst>
          </p:nvPr>
        </p:nvSpPr>
        <p:spPr>
          <a:xfrm>
            <a:off x="6300327" y="1415742"/>
            <a:ext cx="1656223" cy="1015663"/>
          </a:xfrm>
          <a:prstGeom prst="rect">
            <a:avLst/>
          </a:prstGeom>
          <a:solidFill>
            <a:schemeClr val="bg1"/>
          </a:solidFill>
        </p:spPr>
        <p:txBody>
          <a:bodyPr wrap="none" rtlCol="0">
            <a:spAutoFit/>
          </a:bodyPr>
          <a:lstStyle/>
          <a:p>
            <a:pPr algn="l" rtl="0"/>
            <a:r>
              <a:rPr lang="fr" sz="1200" b="1" i="0" u="none" baseline="0">
                <a:solidFill>
                  <a:schemeClr val="accent6"/>
                </a:solidFill>
                <a:latin typeface="Verdana" pitchFamily="34" charset="0"/>
              </a:rPr>
              <a:t>Légende</a:t>
            </a:r>
          </a:p>
          <a:p>
            <a:pPr algn="l" rtl="0"/>
            <a:r>
              <a:rPr lang="fr" sz="1200" b="0" i="0" u="none" baseline="0">
                <a:solidFill>
                  <a:schemeClr val="accent6"/>
                </a:solidFill>
                <a:latin typeface="Verdana" pitchFamily="34" charset="0"/>
              </a:rPr>
              <a:t>Couvert arboré</a:t>
            </a:r>
          </a:p>
          <a:p>
            <a:pPr algn="l" rtl="0"/>
            <a:r>
              <a:rPr lang="fr" sz="1200" b="0" i="0" u="none" baseline="0">
                <a:solidFill>
                  <a:schemeClr val="accent6"/>
                </a:solidFill>
                <a:latin typeface="Verdana" pitchFamily="34" charset="0"/>
              </a:rPr>
              <a:t>Mosaïque du couvert arboré</a:t>
            </a:r>
          </a:p>
          <a:p>
            <a:pPr algn="l" rtl="0"/>
            <a:r>
              <a:rPr lang="fr" sz="1200" b="0" i="0" u="none" baseline="0">
                <a:solidFill>
                  <a:schemeClr val="accent6"/>
                </a:solidFill>
                <a:latin typeface="Verdana" pitchFamily="34" charset="0"/>
              </a:rPr>
              <a:t>Autres terres boisées</a:t>
            </a:r>
          </a:p>
          <a:p>
            <a:pPr algn="l" rtl="0"/>
            <a:r>
              <a:rPr lang="fr" sz="1200" b="0" i="0" u="none" baseline="0">
                <a:solidFill>
                  <a:schemeClr val="accent6"/>
                </a:solidFill>
                <a:latin typeface="Verdana" pitchFamily="34" charset="0"/>
              </a:rPr>
              <a:t>Autre couvert terrestre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247650" y="220743"/>
            <a:ext cx="8724899" cy="1055398"/>
          </a:xfrm>
        </p:spPr>
        <p:txBody>
          <a:bodyPr/>
          <a:lstStyle/>
          <a:p>
            <a:pPr algn="l" rtl="0" eaLnBrk="1" hangingPunct="1">
              <a:defRPr/>
            </a:pPr>
            <a:r>
              <a:rPr lang="fr" sz="2600" b="0" i="0" u="none" baseline="0" dirty="0"/>
              <a:t>Décision entre une couverture complète et une couverture par échantillonnage</a:t>
            </a:r>
          </a:p>
        </p:txBody>
      </p:sp>
      <p:sp>
        <p:nvSpPr>
          <p:cNvPr id="49156" name="Tijdelijke aanduiding voor tekst 2"/>
          <p:cNvSpPr>
            <a:spLocks noGrp="1"/>
          </p:cNvSpPr>
          <p:nvPr>
            <p:ph type="body" sz="quarter" idx="10"/>
            <p:custDataLst>
              <p:tags r:id="rId2"/>
            </p:custDataLst>
          </p:nvPr>
        </p:nvSpPr>
        <p:spPr>
          <a:xfrm>
            <a:off x="338138" y="1507254"/>
            <a:ext cx="8543925" cy="4371032"/>
          </a:xfrm>
        </p:spPr>
        <p:txBody>
          <a:bodyPr/>
          <a:lstStyle/>
          <a:p>
            <a:pPr algn="l" rtl="0" eaLnBrk="1" hangingPunct="1"/>
            <a:r>
              <a:rPr lang="fr" b="0" i="0" u="none" baseline="0" dirty="0"/>
              <a:t>La couverture complète est courante lorsqu’elle est adaptée à la situation nationale.</a:t>
            </a:r>
          </a:p>
          <a:p>
            <a:pPr algn="l" rtl="0" eaLnBrk="1" hangingPunct="1"/>
            <a:r>
              <a:rPr lang="fr" b="0" i="0" u="none" baseline="0" dirty="0"/>
              <a:t>Lorsque les ressources ne permettent pas d’obtenir une couverture complète, l’échantillonnage est plus efficace pour les grands pays.</a:t>
            </a:r>
          </a:p>
          <a:p>
            <a:pPr algn="l" rtl="0" eaLnBrk="1" hangingPunct="1"/>
            <a:r>
              <a:rPr lang="fr" b="0" i="0" u="none" baseline="0" dirty="0"/>
              <a:t>Les méthodes d’échantillonnage recommandées sont l’échantillonnage systématique et l’échantillonnage stratifié. Voir le Manuel de référence GOFC-GOLD (2012, encadré 2.1.2), diapositive suivante.</a:t>
            </a:r>
          </a:p>
          <a:p>
            <a:pPr algn="l" rtl="0" eaLnBrk="1" hangingPunct="1"/>
            <a:r>
              <a:rPr lang="fr" b="0" i="0" u="none" baseline="0" dirty="0"/>
              <a:t>Une méthode d’échantillonnage choisie pour une période considérée pourrait être étendue à une couverture complète pour la période suivante.</a:t>
            </a:r>
          </a:p>
          <a:p>
            <a:pPr algn="l" rtl="0" eaLnBrk="1" hangingPunct="1"/>
            <a:endParaRPr lang="fr"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custDataLst>
              <p:tags r:id="rId1"/>
            </p:custDataLst>
          </p:nvPr>
        </p:nvSpPr>
        <p:spPr>
          <a:xfrm>
            <a:off x="491642" y="230188"/>
            <a:ext cx="8442796" cy="791650"/>
          </a:xfrm>
        </p:spPr>
        <p:txBody>
          <a:bodyPr/>
          <a:lstStyle/>
          <a:p>
            <a:pPr algn="l" rtl="0" eaLnBrk="1" hangingPunct="1">
              <a:defRPr/>
            </a:pPr>
            <a:r>
              <a:rPr lang="fr" b="0" i="0" u="none" baseline="0"/>
              <a:t>Documents de référence</a:t>
            </a:r>
            <a:endParaRPr lang="fr" dirty="0"/>
          </a:p>
        </p:txBody>
      </p:sp>
      <p:sp>
        <p:nvSpPr>
          <p:cNvPr id="19460" name="Tijdelijke aanduiding voor tekst 5"/>
          <p:cNvSpPr>
            <a:spLocks noGrp="1"/>
          </p:cNvSpPr>
          <p:nvPr>
            <p:ph type="body" sz="quarter" idx="10"/>
            <p:custDataLst>
              <p:tags r:id="rId2"/>
            </p:custDataLst>
          </p:nvPr>
        </p:nvSpPr>
        <p:spPr>
          <a:xfrm>
            <a:off x="258763" y="1392239"/>
            <a:ext cx="8780462" cy="4360861"/>
          </a:xfrm>
        </p:spPr>
        <p:txBody>
          <a:bodyPr/>
          <a:lstStyle/>
          <a:p>
            <a:pPr algn="l" rtl="0" eaLnBrk="1" hangingPunct="1"/>
            <a:r>
              <a:rPr lang="fr" sz="1600" b="0" i="0" u="none" baseline="0" dirty="0"/>
              <a:t>GOFC-GOLD. 2014. </a:t>
            </a:r>
            <a:r>
              <a:rPr lang="fr" sz="1600" b="0" i="1" u="none" baseline="0" dirty="0"/>
              <a:t>Sourcebook</a:t>
            </a:r>
            <a:r>
              <a:rPr lang="fr" sz="1600" b="0" i="0" u="none" baseline="0" dirty="0"/>
              <a:t>. </a:t>
            </a:r>
            <a:r>
              <a:rPr lang="fr" sz="1600" b="0" i="0" u="none" baseline="0" dirty="0" smtClean="0"/>
              <a:t>Sections 1.2</a:t>
            </a:r>
            <a:r>
              <a:rPr lang="fr" sz="1600" b="0" i="0" u="none" baseline="0" dirty="0"/>
              <a:t>, 2.1, 2.7 et 2.9. </a:t>
            </a:r>
            <a:r>
              <a:rPr lang="fr" sz="1600" b="0" i="0" u="none" baseline="0" dirty="0" smtClean="0"/>
              <a:t>Section 3.2 </a:t>
            </a:r>
            <a:r>
              <a:rPr lang="fr" sz="1600" b="0" i="0" u="none" baseline="0" dirty="0"/>
              <a:t>pour les exemples nationaux.</a:t>
            </a:r>
          </a:p>
          <a:p>
            <a:pPr marL="252413" lvl="1" indent="-252413" algn="l" rtl="0" eaLnBrk="1" hangingPunct="1">
              <a:spcBef>
                <a:spcPts val="1200"/>
              </a:spcBef>
              <a:buSzPct val="140000"/>
              <a:buFont typeface="Wingdings" pitchFamily="2" charset="2"/>
              <a:buChar char="§"/>
            </a:pPr>
            <a:r>
              <a:rPr lang="fr" sz="1600" b="0" i="0" u="none" baseline="0" dirty="0"/>
              <a:t>CCNUCC. 2011. Décision 1/CP16. Les accords de Cancún. </a:t>
            </a:r>
            <a:r>
              <a:rPr lang="fr" sz="1400" b="0" i="0" u="none" baseline="0" dirty="0">
                <a:hlinkClick r:id="rId5"/>
              </a:rPr>
              <a:t>http://</a:t>
            </a:r>
            <a:r>
              <a:rPr lang="fr" sz="1400" b="0" i="0" u="none" baseline="0" dirty="0" smtClean="0">
                <a:hlinkClick r:id="rId5"/>
              </a:rPr>
              <a:t>unfccc.int/resource/docs/2010/cop16/fre/07a01f.pdf#page=2</a:t>
            </a:r>
            <a:endParaRPr lang="fr" sz="1400" b="0" i="0" u="none" baseline="0" dirty="0">
              <a:hlinkClick r:id="rId5"/>
            </a:endParaRPr>
          </a:p>
          <a:p>
            <a:pPr marL="252413" lvl="1" indent="-252413" algn="l" rtl="0" eaLnBrk="1" hangingPunct="1">
              <a:spcBef>
                <a:spcPts val="1200"/>
              </a:spcBef>
              <a:buSzPct val="140000"/>
              <a:buFont typeface="Wingdings" pitchFamily="2" charset="2"/>
              <a:buChar char="§"/>
            </a:pPr>
            <a:r>
              <a:rPr lang="fr" sz="1600" b="0" i="0" u="none" baseline="0" dirty="0"/>
              <a:t>GIEC. 2003. Recommandations en matière de bonnes pratiques pour l’utilisation des terres, le changement d’affectation des terres et la foresterie</a:t>
            </a:r>
            <a:r>
              <a:rPr lang="fr" sz="1600" b="0" i="0" u="none" baseline="0" dirty="0" smtClean="0"/>
              <a:t>.</a:t>
            </a:r>
            <a:endParaRPr lang="fr" sz="1400" dirty="0" smtClean="0"/>
          </a:p>
          <a:p>
            <a:pPr algn="l" rtl="0"/>
            <a:r>
              <a:rPr lang="fr" sz="1600" b="0" i="0" u="none" baseline="0" dirty="0"/>
              <a:t>GFOI. 2014. Intégration des données de télédétection et d’observation au sol pour l’estimation des sources et des puits de gaz à effet de serre dans les </a:t>
            </a:r>
            <a:r>
              <a:rPr lang="fr" sz="1600" b="0" i="0" u="none" baseline="0" dirty="0" smtClean="0"/>
              <a:t>forêts : </a:t>
            </a:r>
            <a:r>
              <a:rPr lang="fr" sz="1600" b="0" i="0" u="none" baseline="0" dirty="0"/>
              <a:t>Méthodes et pratiques recommandées par l’Initiative mondiale pour l’observation des forêts (MPR). </a:t>
            </a:r>
            <a:r>
              <a:rPr lang="fr" sz="1600" b="0" i="0" u="none" baseline="0" dirty="0" smtClean="0"/>
              <a:t>Sections 2.2.1 </a:t>
            </a:r>
            <a:r>
              <a:rPr lang="fr" sz="1600" b="0" i="0" u="none" baseline="0" dirty="0"/>
              <a:t>et 3.</a:t>
            </a:r>
            <a:endParaRPr lang="fr" sz="1400" dirty="0"/>
          </a:p>
          <a:p>
            <a:pPr marL="0" lvl="0" indent="0" algn="l" rtl="0" eaLnBrk="1" hangingPunct="1">
              <a:buNone/>
            </a:pPr>
            <a:endParaRPr lang="fr" sz="16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228600" y="77789"/>
            <a:ext cx="8858250" cy="675838"/>
          </a:xfrm>
        </p:spPr>
        <p:txBody>
          <a:bodyPr/>
          <a:lstStyle/>
          <a:p>
            <a:pPr algn="l" rtl="0" eaLnBrk="1" hangingPunct="1">
              <a:defRPr/>
            </a:pPr>
            <a:r>
              <a:rPr lang="fr" sz="2400" b="0" i="0" u="none" baseline="0" dirty="0"/>
              <a:t>Échantillonnage systématique et stratifié</a:t>
            </a:r>
            <a:endParaRPr lang="fr" sz="2400" dirty="0"/>
          </a:p>
        </p:txBody>
      </p:sp>
      <p:sp>
        <p:nvSpPr>
          <p:cNvPr id="4" name="Text Placeholder 3"/>
          <p:cNvSpPr>
            <a:spLocks noGrp="1"/>
          </p:cNvSpPr>
          <p:nvPr>
            <p:ph type="body" sz="quarter" idx="10"/>
            <p:custDataLst>
              <p:tags r:id="rId2"/>
            </p:custDataLst>
          </p:nvPr>
        </p:nvSpPr>
        <p:spPr>
          <a:xfrm>
            <a:off x="195263" y="823966"/>
            <a:ext cx="8794750" cy="4895798"/>
          </a:xfrm>
        </p:spPr>
        <p:txBody>
          <a:bodyPr/>
          <a:lstStyle/>
          <a:p>
            <a:pPr algn="l" rtl="0" eaLnBrk="1" hangingPunct="1">
              <a:defRPr/>
            </a:pPr>
            <a:r>
              <a:rPr lang="fr" b="0" i="0" u="none" baseline="0" dirty="0"/>
              <a:t>L’échantillonnage systématique fournit des échantillons à intervalles réguliers, par exemple tous les </a:t>
            </a:r>
            <a:r>
              <a:rPr lang="fr" b="0" i="0" u="none" baseline="0" dirty="0" smtClean="0"/>
              <a:t>10 km</a:t>
            </a:r>
            <a:r>
              <a:rPr lang="fr" b="0" i="0" u="none" baseline="0" dirty="0"/>
              <a:t>.</a:t>
            </a:r>
            <a:endParaRPr lang="fr" dirty="0"/>
          </a:p>
          <a:p>
            <a:pPr algn="l" rtl="0" eaLnBrk="1" hangingPunct="1">
              <a:defRPr/>
            </a:pPr>
            <a:r>
              <a:rPr lang="fr" b="0" i="0" u="none" baseline="0" dirty="0"/>
              <a:t>Les échantillons stratifiés sont répartis en fonction de variables auxiliaires obtenues à partir de données satellitaires à faible résolution ou en associant d’autres données géoréférencées ou cartographiques.</a:t>
            </a:r>
          </a:p>
          <a:p>
            <a:pPr algn="l" rtl="0" eaLnBrk="1" hangingPunct="1">
              <a:defRPr/>
            </a:pPr>
            <a:endParaRPr lang="fr" dirty="0"/>
          </a:p>
          <a:p>
            <a:pPr algn="l" rtl="0" eaLnBrk="1" hangingPunct="1">
              <a:defRPr/>
            </a:pPr>
            <a:endParaRPr lang="fr" dirty="0" smtClean="0"/>
          </a:p>
          <a:p>
            <a:pPr algn="l" rtl="0" eaLnBrk="1" hangingPunct="1">
              <a:defRPr/>
            </a:pPr>
            <a:endParaRPr lang="fr" dirty="0"/>
          </a:p>
          <a:p>
            <a:pPr algn="l" rtl="0" eaLnBrk="1" hangingPunct="1">
              <a:defRPr/>
            </a:pPr>
            <a:endParaRPr lang="fr" dirty="0" smtClean="0"/>
          </a:p>
          <a:p>
            <a:pPr algn="l" rtl="0" eaLnBrk="1" hangingPunct="1">
              <a:defRPr/>
            </a:pPr>
            <a:endParaRPr lang="fr" dirty="0"/>
          </a:p>
          <a:p>
            <a:pPr marL="0" indent="0" algn="l" rtl="0" eaLnBrk="1" hangingPunct="1">
              <a:buFont typeface="Wingdings" pitchFamily="2" charset="2"/>
              <a:buNone/>
              <a:tabLst>
                <a:tab pos="5205413" algn="l"/>
              </a:tabLst>
              <a:defRPr/>
            </a:pPr>
            <a:r>
              <a:rPr lang="fr" sz="1800" b="0" i="0" u="none" baseline="0" dirty="0" smtClean="0"/>
              <a:t>Échantillonnage </a:t>
            </a:r>
            <a:r>
              <a:rPr lang="fr" sz="1800" b="0" i="0" u="none" baseline="0" dirty="0"/>
              <a:t>systématique	Échantillonnage stratifié</a:t>
            </a:r>
            <a:endParaRPr lang="fr" sz="1800" dirty="0"/>
          </a:p>
        </p:txBody>
      </p:sp>
      <p:pic>
        <p:nvPicPr>
          <p:cNvPr id="51205" name="Picture 3"/>
          <p:cNvPicPr>
            <a:picLocks noChangeAspect="1" noChangeArrowheads="1"/>
          </p:cNvPicPr>
          <p:nvPr>
            <p:custDataLst>
              <p:tags r:id="rId3"/>
            </p:custDataLst>
          </p:nvPr>
        </p:nvPicPr>
        <p:blipFill>
          <a:blip r:embed="rId8"/>
          <a:srcRect/>
          <a:stretch>
            <a:fillRect/>
          </a:stretch>
        </p:blipFill>
        <p:spPr bwMode="auto">
          <a:xfrm>
            <a:off x="1104900" y="2956445"/>
            <a:ext cx="2576513" cy="2418829"/>
          </a:xfrm>
          <a:prstGeom prst="rect">
            <a:avLst/>
          </a:prstGeom>
          <a:noFill/>
          <a:ln w="9525">
            <a:noFill/>
            <a:miter lim="800000"/>
            <a:headEnd/>
            <a:tailEnd/>
          </a:ln>
        </p:spPr>
      </p:pic>
      <p:pic>
        <p:nvPicPr>
          <p:cNvPr id="51206" name="Picture 4"/>
          <p:cNvPicPr>
            <a:picLocks noChangeAspect="1" noChangeArrowheads="1"/>
          </p:cNvPicPr>
          <p:nvPr>
            <p:custDataLst>
              <p:tags r:id="rId4"/>
            </p:custDataLst>
          </p:nvPr>
        </p:nvPicPr>
        <p:blipFill>
          <a:blip r:embed="rId9"/>
          <a:srcRect/>
          <a:stretch>
            <a:fillRect/>
          </a:stretch>
        </p:blipFill>
        <p:spPr bwMode="auto">
          <a:xfrm>
            <a:off x="5502275" y="2956445"/>
            <a:ext cx="2938156" cy="2391843"/>
          </a:xfrm>
          <a:prstGeom prst="rect">
            <a:avLst/>
          </a:prstGeom>
          <a:noFill/>
          <a:ln w="9525">
            <a:noFill/>
            <a:miter lim="800000"/>
            <a:headEnd/>
            <a:tailEnd/>
          </a:ln>
        </p:spPr>
      </p:pic>
      <p:sp>
        <p:nvSpPr>
          <p:cNvPr id="3" name="TextBox 2"/>
          <p:cNvSpPr txBox="1"/>
          <p:nvPr>
            <p:custDataLst>
              <p:tags r:id="rId5"/>
            </p:custDataLst>
          </p:nvPr>
        </p:nvSpPr>
        <p:spPr>
          <a:xfrm>
            <a:off x="5013965" y="5715001"/>
            <a:ext cx="3914775" cy="553998"/>
          </a:xfrm>
          <a:prstGeom prst="rect">
            <a:avLst/>
          </a:prstGeom>
          <a:noFill/>
        </p:spPr>
        <p:txBody>
          <a:bodyPr wrap="square" rtlCol="0">
            <a:spAutoFit/>
          </a:bodyPr>
          <a:lstStyle/>
          <a:p>
            <a:pPr algn="l" rtl="0">
              <a:lnSpc>
                <a:spcPts val="1800"/>
              </a:lnSpc>
            </a:pPr>
            <a:r>
              <a:rPr lang="fr" sz="1400" b="0" i="0" u="none" baseline="0" smtClean="0"/>
              <a:t>Source : </a:t>
            </a:r>
            <a:r>
              <a:rPr lang="fr" sz="1400" b="0" i="0" u="none" baseline="0"/>
              <a:t>Manuel de référence GOFC-GOLD 2013, encadré 2.1.2</a:t>
            </a:r>
            <a:r>
              <a:rPr lang="fr" b="0" i="0" u="none" baseline="0"/>
              <a:t>.</a:t>
            </a:r>
            <a:endParaRPr lang="fr" dirty="0" smtClean="0">
              <a:latin typeface="Verdan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840125"/>
          </a:xfrm>
        </p:spPr>
        <p:txBody>
          <a:bodyPr/>
          <a:lstStyle/>
          <a:p>
            <a:pPr algn="l" rtl="0" eaLnBrk="1" hangingPunct="1">
              <a:defRPr/>
            </a:pPr>
            <a:r>
              <a:rPr lang="fr" b="0" i="0" u="none" baseline="0"/>
              <a:t>Plan du cours</a:t>
            </a:r>
            <a:endParaRPr lang="fr" dirty="0"/>
          </a:p>
        </p:txBody>
      </p:sp>
      <p:sp>
        <p:nvSpPr>
          <p:cNvPr id="21508" name="Tijdelijke aanduiding voor tekst 2"/>
          <p:cNvSpPr>
            <a:spLocks noGrp="1"/>
          </p:cNvSpPr>
          <p:nvPr>
            <p:ph type="body" sz="quarter" idx="10"/>
            <p:custDataLst>
              <p:tags r:id="rId2"/>
            </p:custDataLst>
          </p:nvPr>
        </p:nvSpPr>
        <p:spPr>
          <a:xfrm>
            <a:off x="420687" y="1387475"/>
            <a:ext cx="8542338" cy="4214813"/>
          </a:xfrm>
        </p:spPr>
        <p:txBody>
          <a:bodyPr/>
          <a:lstStyle/>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Introduction</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Sélection de la méthode de </a:t>
            </a:r>
            <a:r>
              <a:rPr lang="fr" b="0" i="0" u="none" baseline="0" smtClean="0">
                <a:solidFill>
                  <a:schemeClr val="bg2">
                    <a:lumMod val="20000"/>
                    <a:lumOff val="80000"/>
                  </a:schemeClr>
                </a:solidFill>
              </a:rPr>
              <a:t>surveillance</a:t>
            </a:r>
            <a:endParaRPr lang="fr" b="0" i="0" u="none" baseline="0">
              <a:solidFill>
                <a:schemeClr val="bg2">
                  <a:lumMod val="20000"/>
                  <a:lumOff val="80000"/>
                </a:schemeClr>
              </a:solidFill>
            </a:endParaRPr>
          </a:p>
          <a:p>
            <a:pPr marL="342900" indent="-342900" algn="l" rtl="0" eaLnBrk="1" hangingPunct="1">
              <a:lnSpc>
                <a:spcPct val="100000"/>
              </a:lnSpc>
              <a:buSzPct val="100000"/>
              <a:buFont typeface="Verdana" pitchFamily="34" charset="0"/>
              <a:buAutoNum type="arabicPeriod"/>
            </a:pPr>
            <a:r>
              <a:rPr lang="fr" b="1" i="0" u="none" baseline="0"/>
              <a:t>Classification et analyse des images</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Évaluation de la précision</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Limites de l’utilisation des données satellitaires</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90"/>
            <a:ext cx="8442796" cy="654066"/>
          </a:xfrm>
        </p:spPr>
        <p:txBody>
          <a:bodyPr/>
          <a:lstStyle/>
          <a:p>
            <a:pPr algn="l" rtl="0" eaLnBrk="1" hangingPunct="1">
              <a:defRPr/>
            </a:pPr>
            <a:r>
              <a:rPr lang="fr" sz="2800" b="0" i="0" u="none" baseline="0" dirty="0"/>
              <a:t>Traitement des données satellitaires</a:t>
            </a:r>
          </a:p>
        </p:txBody>
      </p:sp>
      <p:sp>
        <p:nvSpPr>
          <p:cNvPr id="53252" name="Tijdelijke aanduiding voor tekst 2"/>
          <p:cNvSpPr>
            <a:spLocks noGrp="1"/>
          </p:cNvSpPr>
          <p:nvPr>
            <p:ph type="body" sz="quarter" idx="10"/>
            <p:custDataLst>
              <p:tags r:id="rId2"/>
            </p:custDataLst>
          </p:nvPr>
        </p:nvSpPr>
        <p:spPr>
          <a:xfrm>
            <a:off x="385763" y="1034981"/>
            <a:ext cx="8567737" cy="4953070"/>
          </a:xfrm>
        </p:spPr>
        <p:txBody>
          <a:bodyPr/>
          <a:lstStyle/>
          <a:p>
            <a:pPr algn="l" rtl="0" eaLnBrk="1" hangingPunct="1"/>
            <a:r>
              <a:rPr lang="fr" b="0" i="0" u="none" baseline="0" dirty="0"/>
              <a:t>Corrections </a:t>
            </a:r>
            <a:r>
              <a:rPr lang="fr" b="0" i="0" u="none" baseline="0" dirty="0" smtClean="0"/>
              <a:t>géométriques :</a:t>
            </a:r>
            <a:endParaRPr lang="fr" b="0" i="0" u="none" baseline="0" dirty="0"/>
          </a:p>
          <a:p>
            <a:pPr lvl="1" algn="l" rtl="0" eaLnBrk="1" hangingPunct="1">
              <a:buFont typeface="Arial" charset="0"/>
              <a:buChar char="•"/>
            </a:pPr>
            <a:r>
              <a:rPr lang="fr" b="0" i="0" u="none" baseline="0" dirty="0"/>
              <a:t>L’erreur de localisation devrait être </a:t>
            </a:r>
            <a:r>
              <a:rPr lang="fr" b="0" i="0" u="none" baseline="0" dirty="0" smtClean="0"/>
              <a:t>&lt; 1 pixel ; </a:t>
            </a:r>
            <a:r>
              <a:rPr lang="fr" b="0" i="0" u="none" baseline="0" dirty="0"/>
              <a:t>les séries de données de référence (par exemple, GLS) peuvent être utilisées pour remplacer les points d’appui ou l’enregistrement des images</a:t>
            </a:r>
          </a:p>
          <a:p>
            <a:pPr algn="l" rtl="0" eaLnBrk="1" hangingPunct="1"/>
            <a:r>
              <a:rPr lang="fr" b="0" i="0" u="none" baseline="0" dirty="0"/>
              <a:t>Masquage des nuages et de leurs </a:t>
            </a:r>
            <a:r>
              <a:rPr lang="fr" b="0" i="0" u="none" baseline="0" dirty="0" smtClean="0"/>
              <a:t>ombres :</a:t>
            </a:r>
            <a:endParaRPr lang="fr" b="0" i="0" u="none" baseline="0" dirty="0"/>
          </a:p>
          <a:p>
            <a:pPr lvl="1" algn="l" rtl="0" eaLnBrk="1" hangingPunct="1">
              <a:buFont typeface="Arial" charset="0"/>
              <a:buChar char="•"/>
            </a:pPr>
            <a:r>
              <a:rPr lang="fr" b="0" i="0" u="none" baseline="0" dirty="0"/>
              <a:t>Méthodes automatiques ou visuelles pour veiller au bien-fondé de l’interprétation des images</a:t>
            </a:r>
          </a:p>
          <a:p>
            <a:pPr algn="l" rtl="0" eaLnBrk="1" hangingPunct="1"/>
            <a:r>
              <a:rPr lang="fr" b="0" i="0" u="none" baseline="0" dirty="0"/>
              <a:t>Corrections </a:t>
            </a:r>
            <a:r>
              <a:rPr lang="fr" b="0" i="0" u="none" baseline="0" dirty="0" smtClean="0"/>
              <a:t>radiométriques :</a:t>
            </a:r>
            <a:endParaRPr lang="fr" b="0" i="0" u="none" baseline="0" dirty="0"/>
          </a:p>
          <a:p>
            <a:pPr lvl="1" algn="l" rtl="0" eaLnBrk="1" hangingPunct="1">
              <a:buFont typeface="Arial" charset="0"/>
              <a:buChar char="•"/>
            </a:pPr>
            <a:r>
              <a:rPr lang="fr" b="0" i="0" u="none" baseline="0" dirty="0"/>
              <a:t>Dépendent de la méthode d’interprétation des images adoptée, pas nécessaires pour l’interprétation visuelle de scènes uniques mais essentielles pour l’analyse multidate automatique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custDataLst>
              <p:tags r:id="rId1"/>
            </p:custDataLst>
          </p:nvPr>
        </p:nvSpPr>
        <p:spPr>
          <a:xfrm>
            <a:off x="243209" y="133710"/>
            <a:ext cx="8621391" cy="861077"/>
          </a:xfrm>
        </p:spPr>
        <p:txBody>
          <a:bodyPr/>
          <a:lstStyle/>
          <a:p>
            <a:pPr algn="l" rtl="0" eaLnBrk="1" hangingPunct="1">
              <a:lnSpc>
                <a:spcPts val="3000"/>
              </a:lnSpc>
              <a:defRPr/>
            </a:pPr>
            <a:r>
              <a:rPr lang="fr" sz="2000" b="0" i="0" u="none" baseline="0" dirty="0"/>
              <a:t>Corrections </a:t>
            </a:r>
            <a:r>
              <a:rPr lang="fr" sz="2000" b="0" i="0" u="none" baseline="0" dirty="0" smtClean="0"/>
              <a:t>géométriques : </a:t>
            </a:r>
            <a:r>
              <a:rPr lang="fr" sz="2000" b="0" i="0" u="none" baseline="0" dirty="0"/>
              <a:t>exemple d’utilisation d’une série de données GLS pour le co-enregistrement des images</a:t>
            </a:r>
          </a:p>
        </p:txBody>
      </p:sp>
      <p:pic>
        <p:nvPicPr>
          <p:cNvPr id="55300" name="Picture 4" descr="figure3__sample_units_on_landsat_scene"/>
          <p:cNvPicPr>
            <a:picLocks noChangeAspect="1" noChangeArrowheads="1"/>
          </p:cNvPicPr>
          <p:nvPr>
            <p:custDataLst>
              <p:tags r:id="rId2"/>
            </p:custDataLst>
          </p:nvPr>
        </p:nvPicPr>
        <p:blipFill>
          <a:blip r:embed="rId16"/>
          <a:srcRect/>
          <a:stretch>
            <a:fillRect/>
          </a:stretch>
        </p:blipFill>
        <p:spPr bwMode="auto">
          <a:xfrm>
            <a:off x="225425" y="1177925"/>
            <a:ext cx="4149725" cy="4445000"/>
          </a:xfrm>
          <a:prstGeom prst="rect">
            <a:avLst/>
          </a:prstGeom>
          <a:noFill/>
          <a:ln w="9525">
            <a:noFill/>
            <a:miter lim="800000"/>
            <a:headEnd/>
            <a:tailEnd/>
          </a:ln>
        </p:spPr>
      </p:pic>
      <p:sp>
        <p:nvSpPr>
          <p:cNvPr id="55301" name="Text Box 5"/>
          <p:cNvSpPr txBox="1">
            <a:spLocks noChangeArrowheads="1"/>
          </p:cNvSpPr>
          <p:nvPr>
            <p:custDataLst>
              <p:tags r:id="rId3"/>
            </p:custDataLst>
          </p:nvPr>
        </p:nvSpPr>
        <p:spPr bwMode="auto">
          <a:xfrm>
            <a:off x="1441450" y="5295900"/>
            <a:ext cx="2006600" cy="307975"/>
          </a:xfrm>
          <a:prstGeom prst="rect">
            <a:avLst/>
          </a:prstGeom>
          <a:noFill/>
          <a:ln w="9525">
            <a:noFill/>
            <a:miter lim="800000"/>
            <a:headEnd/>
            <a:tailEnd/>
          </a:ln>
        </p:spPr>
        <p:txBody>
          <a:bodyPr>
            <a:spAutoFit/>
          </a:bodyPr>
          <a:lstStyle/>
          <a:p>
            <a:pPr algn="l" rtl="0" eaLnBrk="0" hangingPunct="0">
              <a:spcBef>
                <a:spcPct val="50000"/>
              </a:spcBef>
            </a:pPr>
            <a:r>
              <a:rPr lang="fr" sz="1400" b="0" i="0" u="none" baseline="0" dirty="0">
                <a:solidFill>
                  <a:schemeClr val="bg2"/>
                </a:solidFill>
                <a:latin typeface="Verdana" pitchFamily="34" charset="0"/>
                <a:ea typeface="ＭＳ Ｐゴシック" pitchFamily="34" charset="-128"/>
              </a:rPr>
              <a:t>Scène Landsat</a:t>
            </a:r>
          </a:p>
        </p:txBody>
      </p:sp>
      <p:sp>
        <p:nvSpPr>
          <p:cNvPr id="55302" name="Text Box 6"/>
          <p:cNvSpPr txBox="1">
            <a:spLocks noChangeArrowheads="1"/>
          </p:cNvSpPr>
          <p:nvPr>
            <p:custDataLst>
              <p:tags r:id="rId4"/>
            </p:custDataLst>
          </p:nvPr>
        </p:nvSpPr>
        <p:spPr bwMode="auto">
          <a:xfrm>
            <a:off x="4144963" y="5280025"/>
            <a:ext cx="4719637" cy="304800"/>
          </a:xfrm>
          <a:prstGeom prst="rect">
            <a:avLst/>
          </a:prstGeom>
          <a:noFill/>
          <a:ln w="9525">
            <a:noFill/>
            <a:miter lim="800000"/>
            <a:headEnd/>
            <a:tailEnd/>
          </a:ln>
        </p:spPr>
        <p:txBody>
          <a:bodyPr>
            <a:spAutoFit/>
          </a:bodyPr>
          <a:lstStyle/>
          <a:p>
            <a:pPr algn="ctr" rtl="0" eaLnBrk="0" hangingPunct="0">
              <a:spcBef>
                <a:spcPct val="50000"/>
              </a:spcBef>
            </a:pPr>
            <a:r>
              <a:rPr lang="fr" sz="1400" b="0" i="0" u="none" baseline="0" dirty="0">
                <a:solidFill>
                  <a:schemeClr val="bg2"/>
                </a:solidFill>
                <a:latin typeface="Verdana" pitchFamily="34" charset="0"/>
                <a:ea typeface="ＭＳ Ｐゴシック" pitchFamily="34" charset="-128"/>
              </a:rPr>
              <a:t>Centrée sur 25°S, </a:t>
            </a:r>
            <a:r>
              <a:rPr lang="fr" sz="1400" b="0" i="0" u="none" baseline="0" dirty="0" smtClean="0">
                <a:solidFill>
                  <a:schemeClr val="bg2"/>
                </a:solidFill>
                <a:latin typeface="Verdana" pitchFamily="34" charset="0"/>
                <a:ea typeface="ＭＳ Ｐゴシック" pitchFamily="34" charset="-128"/>
              </a:rPr>
              <a:t>48°W : </a:t>
            </a:r>
            <a:r>
              <a:rPr lang="fr" sz="1400" b="0" i="0" u="none" baseline="0" dirty="0">
                <a:solidFill>
                  <a:schemeClr val="bg2"/>
                </a:solidFill>
                <a:latin typeface="Verdana" pitchFamily="34" charset="0"/>
                <a:ea typeface="ＭＳ Ｐゴシック" pitchFamily="34" charset="-128"/>
              </a:rPr>
              <a:t>Cananéia, Brésil</a:t>
            </a:r>
            <a:endParaRPr lang="fr" sz="1400" dirty="0">
              <a:solidFill>
                <a:schemeClr val="bg2"/>
              </a:solidFill>
              <a:latin typeface="Verdana" pitchFamily="34" charset="0"/>
              <a:ea typeface="ＭＳ Ｐゴシック" pitchFamily="34" charset="-128"/>
            </a:endParaRPr>
          </a:p>
        </p:txBody>
      </p:sp>
      <p:pic>
        <p:nvPicPr>
          <p:cNvPr id="55303" name="Picture 8" descr="S25_W048_a"/>
          <p:cNvPicPr>
            <a:picLocks noChangeAspect="1" noChangeArrowheads="1"/>
          </p:cNvPicPr>
          <p:nvPr>
            <p:custDataLst>
              <p:tags r:id="rId5"/>
            </p:custDataLst>
          </p:nvPr>
        </p:nvPicPr>
        <p:blipFill>
          <a:blip r:embed="rId17"/>
          <a:srcRect/>
          <a:stretch>
            <a:fillRect/>
          </a:stretch>
        </p:blipFill>
        <p:spPr bwMode="auto">
          <a:xfrm>
            <a:off x="4586288" y="1123950"/>
            <a:ext cx="2784475" cy="3011488"/>
          </a:xfrm>
          <a:prstGeom prst="rect">
            <a:avLst/>
          </a:prstGeom>
          <a:noFill/>
          <a:ln w="9525">
            <a:solidFill>
              <a:schemeClr val="tx1"/>
            </a:solidFill>
            <a:miter lim="800000"/>
            <a:headEnd/>
            <a:tailEnd/>
          </a:ln>
        </p:spPr>
      </p:pic>
      <p:sp>
        <p:nvSpPr>
          <p:cNvPr id="55304" name="Text Box 9"/>
          <p:cNvSpPr txBox="1">
            <a:spLocks noChangeArrowheads="1"/>
          </p:cNvSpPr>
          <p:nvPr>
            <p:custDataLst>
              <p:tags r:id="rId6"/>
            </p:custDataLst>
          </p:nvPr>
        </p:nvSpPr>
        <p:spPr bwMode="auto">
          <a:xfrm>
            <a:off x="7259638" y="1077913"/>
            <a:ext cx="1417637" cy="304800"/>
          </a:xfrm>
          <a:prstGeom prst="rect">
            <a:avLst/>
          </a:prstGeom>
          <a:noFill/>
          <a:ln w="9525">
            <a:noFill/>
            <a:miter lim="800000"/>
            <a:headEnd/>
            <a:tailEnd/>
          </a:ln>
        </p:spPr>
        <p:txBody>
          <a:bodyPr>
            <a:spAutoFit/>
          </a:bodyPr>
          <a:lstStyle/>
          <a:p>
            <a:pPr algn="ctr" rtl="0" eaLnBrk="0" hangingPunct="0">
              <a:spcBef>
                <a:spcPct val="50000"/>
              </a:spcBef>
            </a:pPr>
            <a:r>
              <a:rPr lang="fr" sz="1400" b="0" i="0" u="none" baseline="0">
                <a:solidFill>
                  <a:schemeClr val="bg2"/>
                </a:solidFill>
                <a:latin typeface="Verdana" pitchFamily="34" charset="0"/>
                <a:ea typeface="ＭＳ Ｐゴシック" pitchFamily="34" charset="-128"/>
              </a:rPr>
              <a:t>09.09.1990</a:t>
            </a:r>
          </a:p>
        </p:txBody>
      </p:sp>
      <p:sp>
        <p:nvSpPr>
          <p:cNvPr id="55305" name="Line 10"/>
          <p:cNvSpPr>
            <a:spLocks noChangeShapeType="1"/>
          </p:cNvSpPr>
          <p:nvPr>
            <p:custDataLst>
              <p:tags r:id="rId7"/>
            </p:custDataLst>
          </p:nvPr>
        </p:nvSpPr>
        <p:spPr bwMode="auto">
          <a:xfrm flipV="1">
            <a:off x="2968625" y="1428750"/>
            <a:ext cx="1477963" cy="2667000"/>
          </a:xfrm>
          <a:prstGeom prst="line">
            <a:avLst/>
          </a:prstGeom>
          <a:noFill/>
          <a:ln w="25400">
            <a:solidFill>
              <a:schemeClr val="tx1"/>
            </a:solidFill>
            <a:round/>
            <a:headEnd/>
            <a:tailEnd/>
          </a:ln>
        </p:spPr>
        <p:txBody>
          <a:bodyPr wrap="none"/>
          <a:lstStyle/>
          <a:p>
            <a:endParaRPr lang="fr" dirty="0"/>
          </a:p>
        </p:txBody>
      </p:sp>
      <p:sp>
        <p:nvSpPr>
          <p:cNvPr id="55306" name="Line 11"/>
          <p:cNvSpPr>
            <a:spLocks noChangeShapeType="1"/>
          </p:cNvSpPr>
          <p:nvPr>
            <p:custDataLst>
              <p:tags r:id="rId8"/>
            </p:custDataLst>
          </p:nvPr>
        </p:nvSpPr>
        <p:spPr bwMode="auto">
          <a:xfrm>
            <a:off x="2968625" y="4552950"/>
            <a:ext cx="1617663" cy="304800"/>
          </a:xfrm>
          <a:prstGeom prst="line">
            <a:avLst/>
          </a:prstGeom>
          <a:noFill/>
          <a:ln w="25400">
            <a:solidFill>
              <a:schemeClr val="tx1"/>
            </a:solidFill>
            <a:round/>
            <a:headEnd/>
            <a:tailEnd/>
          </a:ln>
        </p:spPr>
        <p:txBody>
          <a:bodyPr wrap="none"/>
          <a:lstStyle/>
          <a:p>
            <a:endParaRPr lang="fr" dirty="0"/>
          </a:p>
        </p:txBody>
      </p:sp>
      <p:pic>
        <p:nvPicPr>
          <p:cNvPr id="55307" name="Picture 13" descr="S25_W048_b"/>
          <p:cNvPicPr>
            <a:picLocks noChangeAspect="1" noChangeArrowheads="1"/>
          </p:cNvPicPr>
          <p:nvPr>
            <p:custDataLst>
              <p:tags r:id="rId9"/>
            </p:custDataLst>
          </p:nvPr>
        </p:nvPicPr>
        <p:blipFill>
          <a:blip r:embed="rId18"/>
          <a:srcRect/>
          <a:stretch>
            <a:fillRect/>
          </a:stretch>
        </p:blipFill>
        <p:spPr bwMode="auto">
          <a:xfrm>
            <a:off x="4862513" y="1625600"/>
            <a:ext cx="2784475" cy="3003550"/>
          </a:xfrm>
          <a:prstGeom prst="rect">
            <a:avLst/>
          </a:prstGeom>
          <a:noFill/>
          <a:ln w="9525">
            <a:solidFill>
              <a:schemeClr val="tx1"/>
            </a:solidFill>
            <a:miter lim="800000"/>
            <a:headEnd/>
            <a:tailEnd/>
          </a:ln>
        </p:spPr>
      </p:pic>
      <p:sp>
        <p:nvSpPr>
          <p:cNvPr id="55308" name="Text Box 14"/>
          <p:cNvSpPr txBox="1">
            <a:spLocks noChangeArrowheads="1"/>
          </p:cNvSpPr>
          <p:nvPr>
            <p:custDataLst>
              <p:tags r:id="rId10"/>
            </p:custDataLst>
          </p:nvPr>
        </p:nvSpPr>
        <p:spPr bwMode="auto">
          <a:xfrm>
            <a:off x="7534275" y="1657350"/>
            <a:ext cx="1303338" cy="304800"/>
          </a:xfrm>
          <a:prstGeom prst="rect">
            <a:avLst/>
          </a:prstGeom>
          <a:noFill/>
          <a:ln w="9525">
            <a:noFill/>
            <a:miter lim="800000"/>
            <a:headEnd/>
            <a:tailEnd/>
          </a:ln>
        </p:spPr>
        <p:txBody>
          <a:bodyPr>
            <a:spAutoFit/>
          </a:bodyPr>
          <a:lstStyle/>
          <a:p>
            <a:pPr algn="ctr" rtl="0" eaLnBrk="0" hangingPunct="0">
              <a:spcBef>
                <a:spcPct val="50000"/>
              </a:spcBef>
            </a:pPr>
            <a:r>
              <a:rPr lang="fr" sz="1400" b="0" i="0" u="none" baseline="0">
                <a:solidFill>
                  <a:schemeClr val="bg2"/>
                </a:solidFill>
                <a:latin typeface="Verdana" pitchFamily="34" charset="0"/>
                <a:ea typeface="ＭＳ Ｐゴシック" pitchFamily="34" charset="-128"/>
              </a:rPr>
              <a:t>26.09.1999</a:t>
            </a:r>
          </a:p>
        </p:txBody>
      </p:sp>
      <p:pic>
        <p:nvPicPr>
          <p:cNvPr id="55309" name="Picture 16" descr="S25_W048_d"/>
          <p:cNvPicPr>
            <a:picLocks noChangeAspect="1" noChangeArrowheads="1"/>
          </p:cNvPicPr>
          <p:nvPr>
            <p:custDataLst>
              <p:tags r:id="rId11"/>
            </p:custDataLst>
          </p:nvPr>
        </p:nvPicPr>
        <p:blipFill>
          <a:blip r:embed="rId19"/>
          <a:srcRect/>
          <a:stretch>
            <a:fillRect/>
          </a:stretch>
        </p:blipFill>
        <p:spPr bwMode="auto">
          <a:xfrm>
            <a:off x="5164138" y="2266950"/>
            <a:ext cx="2776537" cy="3019425"/>
          </a:xfrm>
          <a:prstGeom prst="rect">
            <a:avLst/>
          </a:prstGeom>
          <a:noFill/>
          <a:ln w="9525">
            <a:solidFill>
              <a:schemeClr val="tx1"/>
            </a:solidFill>
            <a:miter lim="800000"/>
            <a:headEnd/>
            <a:tailEnd/>
          </a:ln>
        </p:spPr>
      </p:pic>
      <p:sp>
        <p:nvSpPr>
          <p:cNvPr id="55310" name="Text Box 17"/>
          <p:cNvSpPr txBox="1">
            <a:spLocks noChangeArrowheads="1"/>
          </p:cNvSpPr>
          <p:nvPr>
            <p:custDataLst>
              <p:tags r:id="rId12"/>
            </p:custDataLst>
          </p:nvPr>
        </p:nvSpPr>
        <p:spPr bwMode="auto">
          <a:xfrm>
            <a:off x="7891463" y="2282825"/>
            <a:ext cx="1252537" cy="304800"/>
          </a:xfrm>
          <a:prstGeom prst="rect">
            <a:avLst/>
          </a:prstGeom>
          <a:noFill/>
          <a:ln w="9525">
            <a:noFill/>
            <a:miter lim="800000"/>
            <a:headEnd/>
            <a:tailEnd/>
          </a:ln>
        </p:spPr>
        <p:txBody>
          <a:bodyPr>
            <a:spAutoFit/>
          </a:bodyPr>
          <a:lstStyle/>
          <a:p>
            <a:pPr algn="ctr" rtl="0" eaLnBrk="0" hangingPunct="0">
              <a:spcBef>
                <a:spcPct val="50000"/>
              </a:spcBef>
            </a:pPr>
            <a:r>
              <a:rPr lang="fr" sz="1400" b="0" i="0" u="none" baseline="0">
                <a:solidFill>
                  <a:schemeClr val="bg2"/>
                </a:solidFill>
                <a:latin typeface="Verdana" pitchFamily="34" charset="0"/>
                <a:ea typeface="ＭＳ Ｐゴシック" pitchFamily="34" charset="-128"/>
              </a:rPr>
              <a:t>04.02.2010</a:t>
            </a:r>
          </a:p>
        </p:txBody>
      </p:sp>
      <p:sp>
        <p:nvSpPr>
          <p:cNvPr id="55311" name="Rectangle 2"/>
          <p:cNvSpPr>
            <a:spLocks noChangeArrowheads="1"/>
          </p:cNvSpPr>
          <p:nvPr>
            <p:custDataLst>
              <p:tags r:id="rId13"/>
            </p:custDataLst>
          </p:nvPr>
        </p:nvSpPr>
        <p:spPr bwMode="auto">
          <a:xfrm>
            <a:off x="4702629" y="5660431"/>
            <a:ext cx="4161971" cy="369332"/>
          </a:xfrm>
          <a:prstGeom prst="rect">
            <a:avLst/>
          </a:prstGeom>
          <a:noFill/>
          <a:ln w="9525">
            <a:noFill/>
            <a:miter lim="800000"/>
            <a:headEnd/>
            <a:tailEnd/>
          </a:ln>
        </p:spPr>
        <p:txBody>
          <a:bodyPr wrap="square">
            <a:spAutoFit/>
          </a:bodyPr>
          <a:lstStyle/>
          <a:p>
            <a:pPr algn="l" rtl="0"/>
            <a:r>
              <a:rPr lang="fr" b="0" i="0" u="none" baseline="0" dirty="0" smtClean="0"/>
              <a:t>Source : </a:t>
            </a:r>
            <a:r>
              <a:rPr lang="fr" b="0" i="0" u="none" baseline="0" dirty="0"/>
              <a:t>USGS 2015, série de données GLS.</a:t>
            </a:r>
            <a:endParaRPr lang="fr"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custDataLst>
              <p:tags r:id="rId1"/>
            </p:custDataLst>
          </p:nvPr>
        </p:nvSpPr>
        <p:spPr>
          <a:xfrm>
            <a:off x="243209" y="86087"/>
            <a:ext cx="8767441" cy="868001"/>
          </a:xfrm>
        </p:spPr>
        <p:txBody>
          <a:bodyPr/>
          <a:lstStyle/>
          <a:p>
            <a:pPr algn="l" rtl="0" eaLnBrk="1" hangingPunct="1">
              <a:lnSpc>
                <a:spcPts val="3000"/>
              </a:lnSpc>
              <a:defRPr/>
            </a:pPr>
            <a:r>
              <a:rPr lang="fr" sz="2000" b="0" i="0" u="none" baseline="0" dirty="0"/>
              <a:t>Correction radiométrique et </a:t>
            </a:r>
            <a:r>
              <a:rPr lang="fr" sz="2000" b="0" i="0" u="none" baseline="0" dirty="0" smtClean="0"/>
              <a:t>atmosphérique : </a:t>
            </a:r>
            <a:r>
              <a:rPr lang="fr" sz="2000" b="0" i="0" u="none" baseline="0" dirty="0"/>
              <a:t>Exemple de chaîne de prétraitement automatique du Centre commun de recherche </a:t>
            </a:r>
            <a:r>
              <a:rPr lang="fr" sz="2000" b="0" i="0" u="none" baseline="0" dirty="0" smtClean="0"/>
              <a:t>(CE)</a:t>
            </a:r>
            <a:endParaRPr lang="fr" sz="2000" b="0" i="0" u="none" baseline="0" dirty="0"/>
          </a:p>
        </p:txBody>
      </p:sp>
      <p:sp>
        <p:nvSpPr>
          <p:cNvPr id="57348" name="Text Box 2"/>
          <p:cNvSpPr txBox="1">
            <a:spLocks noChangeArrowheads="1"/>
          </p:cNvSpPr>
          <p:nvPr>
            <p:custDataLst>
              <p:tags r:id="rId2"/>
            </p:custDataLst>
          </p:nvPr>
        </p:nvSpPr>
        <p:spPr bwMode="auto">
          <a:xfrm>
            <a:off x="3627455" y="954088"/>
            <a:ext cx="1444608" cy="276225"/>
          </a:xfrm>
          <a:prstGeom prst="rect">
            <a:avLst/>
          </a:prstGeom>
          <a:noFill/>
          <a:ln w="9525">
            <a:noFill/>
            <a:miter lim="800000"/>
            <a:headEnd/>
            <a:tailEnd/>
          </a:ln>
        </p:spPr>
        <p:txBody>
          <a:bodyPr wrap="square" lIns="91435" tIns="45718" rIns="91435" bIns="45718">
            <a:spAutoFit/>
          </a:bodyPr>
          <a:lstStyle/>
          <a:p>
            <a:pPr algn="ctr" rtl="0">
              <a:spcBef>
                <a:spcPct val="50000"/>
              </a:spcBef>
            </a:pPr>
            <a:r>
              <a:rPr lang="fr" sz="1200" b="1" i="0" u="none" baseline="0" dirty="0">
                <a:latin typeface="Arial" charset="0"/>
                <a:ea typeface="ＭＳ Ｐゴシック" pitchFamily="34" charset="-128"/>
              </a:rPr>
              <a:t>Masque forestier</a:t>
            </a:r>
            <a:endParaRPr lang="fr" altLang="en-US" sz="1200" b="1" dirty="0">
              <a:latin typeface="Arial" charset="0"/>
              <a:ea typeface="ＭＳ Ｐゴシック" pitchFamily="34" charset="-128"/>
            </a:endParaRPr>
          </a:p>
        </p:txBody>
      </p:sp>
      <p:sp>
        <p:nvSpPr>
          <p:cNvPr id="57349" name="Text Box 3"/>
          <p:cNvSpPr txBox="1">
            <a:spLocks noChangeArrowheads="1"/>
          </p:cNvSpPr>
          <p:nvPr>
            <p:custDataLst>
              <p:tags r:id="rId3"/>
            </p:custDataLst>
          </p:nvPr>
        </p:nvSpPr>
        <p:spPr bwMode="auto">
          <a:xfrm>
            <a:off x="5311775" y="954088"/>
            <a:ext cx="1257300" cy="276225"/>
          </a:xfrm>
          <a:prstGeom prst="rect">
            <a:avLst/>
          </a:prstGeom>
          <a:noFill/>
          <a:ln w="9525">
            <a:noFill/>
            <a:miter lim="800000"/>
            <a:headEnd/>
            <a:tailEnd/>
          </a:ln>
        </p:spPr>
        <p:txBody>
          <a:bodyPr lIns="91435" tIns="45718" rIns="91435" bIns="45718">
            <a:spAutoFit/>
          </a:bodyPr>
          <a:lstStyle/>
          <a:p>
            <a:pPr algn="ctr" rtl="0">
              <a:spcBef>
                <a:spcPct val="50000"/>
              </a:spcBef>
            </a:pPr>
            <a:r>
              <a:rPr lang="fr" sz="1200" b="1" i="0" u="none" baseline="0">
                <a:latin typeface="Arial" charset="0"/>
                <a:ea typeface="ＭＳ Ｐゴシック" pitchFamily="34" charset="-128"/>
              </a:rPr>
              <a:t>Normalisé</a:t>
            </a:r>
          </a:p>
        </p:txBody>
      </p:sp>
      <p:pic>
        <p:nvPicPr>
          <p:cNvPr id="57350" name="Picture 6"/>
          <p:cNvPicPr>
            <a:picLocks noChangeAspect="1" noChangeArrowheads="1"/>
          </p:cNvPicPr>
          <p:nvPr>
            <p:custDataLst>
              <p:tags r:id="rId4"/>
            </p:custDataLst>
          </p:nvPr>
        </p:nvPicPr>
        <p:blipFill>
          <a:blip r:embed="rId23"/>
          <a:srcRect/>
          <a:stretch>
            <a:fillRect/>
          </a:stretch>
        </p:blipFill>
        <p:spPr bwMode="auto">
          <a:xfrm>
            <a:off x="6743700" y="2487613"/>
            <a:ext cx="1828800" cy="1814512"/>
          </a:xfrm>
          <a:prstGeom prst="rect">
            <a:avLst/>
          </a:prstGeom>
          <a:noFill/>
          <a:ln w="9525">
            <a:noFill/>
            <a:miter lim="800000"/>
            <a:headEnd/>
            <a:tailEnd/>
          </a:ln>
        </p:spPr>
      </p:pic>
      <p:pic>
        <p:nvPicPr>
          <p:cNvPr id="57351" name="Picture 7"/>
          <p:cNvPicPr>
            <a:picLocks noChangeAspect="1" noChangeArrowheads="1"/>
          </p:cNvPicPr>
          <p:nvPr>
            <p:custDataLst>
              <p:tags r:id="rId5"/>
            </p:custDataLst>
          </p:nvPr>
        </p:nvPicPr>
        <p:blipFill>
          <a:blip r:embed="rId24"/>
          <a:srcRect/>
          <a:stretch>
            <a:fillRect/>
          </a:stretch>
        </p:blipFill>
        <p:spPr bwMode="auto">
          <a:xfrm>
            <a:off x="3717925" y="1228725"/>
            <a:ext cx="1311275" cy="1249363"/>
          </a:xfrm>
          <a:prstGeom prst="rect">
            <a:avLst/>
          </a:prstGeom>
          <a:noFill/>
          <a:ln w="9525">
            <a:noFill/>
            <a:miter lim="800000"/>
            <a:headEnd/>
            <a:tailEnd/>
          </a:ln>
        </p:spPr>
      </p:pic>
      <p:pic>
        <p:nvPicPr>
          <p:cNvPr id="57352" name="Picture 8"/>
          <p:cNvPicPr>
            <a:picLocks noChangeAspect="1" noChangeArrowheads="1"/>
          </p:cNvPicPr>
          <p:nvPr>
            <p:custDataLst>
              <p:tags r:id="rId6"/>
            </p:custDataLst>
          </p:nvPr>
        </p:nvPicPr>
        <p:blipFill>
          <a:blip r:embed="rId25"/>
          <a:srcRect/>
          <a:stretch>
            <a:fillRect/>
          </a:stretch>
        </p:blipFill>
        <p:spPr bwMode="auto">
          <a:xfrm>
            <a:off x="469900" y="1228725"/>
            <a:ext cx="1354138" cy="1250950"/>
          </a:xfrm>
          <a:prstGeom prst="rect">
            <a:avLst/>
          </a:prstGeom>
          <a:noFill/>
          <a:ln w="9525">
            <a:noFill/>
            <a:miter lim="800000"/>
            <a:headEnd/>
            <a:tailEnd/>
          </a:ln>
        </p:spPr>
      </p:pic>
      <p:pic>
        <p:nvPicPr>
          <p:cNvPr id="57353" name="Picture 9"/>
          <p:cNvPicPr>
            <a:picLocks noChangeAspect="1" noChangeArrowheads="1"/>
          </p:cNvPicPr>
          <p:nvPr>
            <p:custDataLst>
              <p:tags r:id="rId7"/>
            </p:custDataLst>
          </p:nvPr>
        </p:nvPicPr>
        <p:blipFill>
          <a:blip r:embed="rId26"/>
          <a:srcRect/>
          <a:stretch>
            <a:fillRect/>
          </a:stretch>
        </p:blipFill>
        <p:spPr bwMode="auto">
          <a:xfrm>
            <a:off x="2111375" y="1228725"/>
            <a:ext cx="1320800" cy="1250950"/>
          </a:xfrm>
          <a:prstGeom prst="rect">
            <a:avLst/>
          </a:prstGeom>
          <a:noFill/>
          <a:ln w="9525">
            <a:noFill/>
            <a:miter lim="800000"/>
            <a:headEnd/>
            <a:tailEnd/>
          </a:ln>
        </p:spPr>
      </p:pic>
      <p:pic>
        <p:nvPicPr>
          <p:cNvPr id="57354" name="Picture 10"/>
          <p:cNvPicPr>
            <a:picLocks noChangeAspect="1" noChangeArrowheads="1"/>
          </p:cNvPicPr>
          <p:nvPr>
            <p:custDataLst>
              <p:tags r:id="rId8"/>
            </p:custDataLst>
          </p:nvPr>
        </p:nvPicPr>
        <p:blipFill>
          <a:blip r:embed="rId27"/>
          <a:srcRect/>
          <a:stretch>
            <a:fillRect/>
          </a:stretch>
        </p:blipFill>
        <p:spPr bwMode="auto">
          <a:xfrm>
            <a:off x="5311775" y="1228725"/>
            <a:ext cx="1309688" cy="1239838"/>
          </a:xfrm>
          <a:prstGeom prst="rect">
            <a:avLst/>
          </a:prstGeom>
          <a:noFill/>
          <a:ln w="9525">
            <a:noFill/>
            <a:miter lim="800000"/>
            <a:headEnd/>
            <a:tailEnd/>
          </a:ln>
        </p:spPr>
      </p:pic>
      <p:pic>
        <p:nvPicPr>
          <p:cNvPr id="57355" name="Picture 11"/>
          <p:cNvPicPr>
            <a:picLocks noChangeAspect="1" noChangeArrowheads="1"/>
          </p:cNvPicPr>
          <p:nvPr>
            <p:custDataLst>
              <p:tags r:id="rId9"/>
            </p:custDataLst>
          </p:nvPr>
        </p:nvPicPr>
        <p:blipFill>
          <a:blip r:embed="rId28"/>
          <a:srcRect/>
          <a:stretch>
            <a:fillRect/>
          </a:stretch>
        </p:blipFill>
        <p:spPr bwMode="auto">
          <a:xfrm>
            <a:off x="469900" y="4354513"/>
            <a:ext cx="1330325" cy="1319212"/>
          </a:xfrm>
          <a:prstGeom prst="rect">
            <a:avLst/>
          </a:prstGeom>
          <a:noFill/>
          <a:ln w="9525">
            <a:noFill/>
            <a:miter lim="800000"/>
            <a:headEnd/>
            <a:tailEnd/>
          </a:ln>
        </p:spPr>
      </p:pic>
      <p:pic>
        <p:nvPicPr>
          <p:cNvPr id="57356" name="Picture 12"/>
          <p:cNvPicPr>
            <a:picLocks noChangeAspect="1" noChangeArrowheads="1"/>
          </p:cNvPicPr>
          <p:nvPr>
            <p:custDataLst>
              <p:tags r:id="rId10"/>
            </p:custDataLst>
          </p:nvPr>
        </p:nvPicPr>
        <p:blipFill>
          <a:blip r:embed="rId29"/>
          <a:srcRect/>
          <a:stretch>
            <a:fillRect/>
          </a:stretch>
        </p:blipFill>
        <p:spPr bwMode="auto">
          <a:xfrm>
            <a:off x="3705225" y="4346575"/>
            <a:ext cx="1322388" cy="1312863"/>
          </a:xfrm>
          <a:prstGeom prst="rect">
            <a:avLst/>
          </a:prstGeom>
          <a:noFill/>
          <a:ln w="9525">
            <a:noFill/>
            <a:miter lim="800000"/>
            <a:headEnd/>
            <a:tailEnd/>
          </a:ln>
        </p:spPr>
      </p:pic>
      <p:pic>
        <p:nvPicPr>
          <p:cNvPr id="57357" name="Picture 13"/>
          <p:cNvPicPr>
            <a:picLocks noChangeAspect="1" noChangeArrowheads="1"/>
          </p:cNvPicPr>
          <p:nvPr>
            <p:custDataLst>
              <p:tags r:id="rId11"/>
            </p:custDataLst>
          </p:nvPr>
        </p:nvPicPr>
        <p:blipFill>
          <a:blip r:embed="rId30"/>
          <a:srcRect/>
          <a:stretch>
            <a:fillRect/>
          </a:stretch>
        </p:blipFill>
        <p:spPr bwMode="auto">
          <a:xfrm>
            <a:off x="5305425" y="4354513"/>
            <a:ext cx="1316038" cy="1301750"/>
          </a:xfrm>
          <a:prstGeom prst="rect">
            <a:avLst/>
          </a:prstGeom>
          <a:noFill/>
          <a:ln w="9525">
            <a:noFill/>
            <a:miter lim="800000"/>
            <a:headEnd/>
            <a:tailEnd/>
          </a:ln>
        </p:spPr>
      </p:pic>
      <p:sp>
        <p:nvSpPr>
          <p:cNvPr id="28" name="AutoShape 17"/>
          <p:cNvSpPr>
            <a:spLocks noChangeArrowheads="1"/>
          </p:cNvSpPr>
          <p:nvPr>
            <p:custDataLst>
              <p:tags r:id="rId12"/>
            </p:custDataLst>
          </p:nvPr>
        </p:nvSpPr>
        <p:spPr bwMode="auto">
          <a:xfrm rot="19274435">
            <a:off x="6259513" y="2473325"/>
            <a:ext cx="304800" cy="652463"/>
          </a:xfrm>
          <a:prstGeom prst="downArrow">
            <a:avLst>
              <a:gd name="adj1" fmla="val 31480"/>
              <a:gd name="adj2" fmla="val 57204"/>
            </a:avLst>
          </a:prstGeom>
          <a:solidFill>
            <a:schemeClr val="accent6"/>
          </a:solidFill>
          <a:ln w="9525">
            <a:solidFill>
              <a:schemeClr val="tx1"/>
            </a:solidFill>
            <a:miter lim="800000"/>
            <a:headEnd/>
            <a:tailEnd/>
          </a:ln>
        </p:spPr>
        <p:txBody>
          <a:bodyPr vert="eaVert" wrap="none" anchor="ctr"/>
          <a:lstStyle/>
          <a:p>
            <a:pPr algn="l" rtl="0">
              <a:defRPr/>
            </a:pPr>
            <a:endParaRPr lang="fr" dirty="0"/>
          </a:p>
        </p:txBody>
      </p:sp>
      <p:sp>
        <p:nvSpPr>
          <p:cNvPr id="57359" name="Text Box 22"/>
          <p:cNvSpPr txBox="1">
            <a:spLocks noChangeArrowheads="1"/>
          </p:cNvSpPr>
          <p:nvPr>
            <p:custDataLst>
              <p:tags r:id="rId13"/>
            </p:custDataLst>
          </p:nvPr>
        </p:nvSpPr>
        <p:spPr bwMode="auto">
          <a:xfrm>
            <a:off x="6980238" y="4324350"/>
            <a:ext cx="1355725" cy="646113"/>
          </a:xfrm>
          <a:prstGeom prst="rect">
            <a:avLst/>
          </a:prstGeom>
          <a:noFill/>
          <a:ln w="9525">
            <a:noFill/>
            <a:miter lim="800000"/>
            <a:headEnd/>
            <a:tailEnd/>
          </a:ln>
        </p:spPr>
        <p:txBody>
          <a:bodyPr lIns="91435" tIns="45718" rIns="91435" bIns="45718">
            <a:spAutoFit/>
          </a:bodyPr>
          <a:lstStyle/>
          <a:p>
            <a:pPr algn="ctr" rtl="0">
              <a:spcBef>
                <a:spcPct val="50000"/>
              </a:spcBef>
            </a:pPr>
            <a:r>
              <a:rPr lang="fr" sz="1200" b="1" i="0" u="none" baseline="0">
                <a:latin typeface="Arial" charset="0"/>
                <a:ea typeface="ＭＳ Ｐゴシック" pitchFamily="34" charset="-128"/>
              </a:rPr>
              <a:t>Segmentation et classification</a:t>
            </a:r>
            <a:endParaRPr lang="fr" altLang="en-US" sz="1200" b="1" dirty="0">
              <a:latin typeface="Arial" charset="0"/>
              <a:ea typeface="ＭＳ Ｐゴシック" pitchFamily="34" charset="-128"/>
            </a:endParaRPr>
          </a:p>
        </p:txBody>
      </p:sp>
      <p:sp>
        <p:nvSpPr>
          <p:cNvPr id="57360" name="Text Box 23"/>
          <p:cNvSpPr txBox="1">
            <a:spLocks noChangeArrowheads="1"/>
          </p:cNvSpPr>
          <p:nvPr>
            <p:custDataLst>
              <p:tags r:id="rId14"/>
            </p:custDataLst>
          </p:nvPr>
        </p:nvSpPr>
        <p:spPr bwMode="auto">
          <a:xfrm>
            <a:off x="2105025" y="954088"/>
            <a:ext cx="1344613" cy="276225"/>
          </a:xfrm>
          <a:prstGeom prst="rect">
            <a:avLst/>
          </a:prstGeom>
          <a:noFill/>
          <a:ln w="9525">
            <a:noFill/>
            <a:miter lim="800000"/>
            <a:headEnd/>
            <a:tailEnd/>
          </a:ln>
        </p:spPr>
        <p:txBody>
          <a:bodyPr lIns="91435" tIns="45718" rIns="91435" bIns="45718">
            <a:spAutoFit/>
          </a:bodyPr>
          <a:lstStyle/>
          <a:p>
            <a:pPr algn="ctr" rtl="0">
              <a:spcBef>
                <a:spcPct val="50000"/>
              </a:spcBef>
            </a:pPr>
            <a:r>
              <a:rPr lang="fr" sz="1200" b="1" i="0" u="none" baseline="0" dirty="0">
                <a:latin typeface="Arial" charset="0"/>
                <a:ea typeface="ＭＳ Ｐゴシック" pitchFamily="34" charset="-128"/>
              </a:rPr>
              <a:t>Débrumé</a:t>
            </a:r>
          </a:p>
        </p:txBody>
      </p:sp>
      <p:sp>
        <p:nvSpPr>
          <p:cNvPr id="57361" name="Text Box 24"/>
          <p:cNvSpPr txBox="1">
            <a:spLocks noChangeArrowheads="1"/>
          </p:cNvSpPr>
          <p:nvPr>
            <p:custDataLst>
              <p:tags r:id="rId15"/>
            </p:custDataLst>
          </p:nvPr>
        </p:nvSpPr>
        <p:spPr bwMode="auto">
          <a:xfrm>
            <a:off x="446088" y="954088"/>
            <a:ext cx="1373187" cy="276225"/>
          </a:xfrm>
          <a:prstGeom prst="rect">
            <a:avLst/>
          </a:prstGeom>
          <a:noFill/>
          <a:ln w="9525">
            <a:noFill/>
            <a:miter lim="800000"/>
            <a:headEnd/>
            <a:tailEnd/>
          </a:ln>
        </p:spPr>
        <p:txBody>
          <a:bodyPr lIns="91435" tIns="45718" rIns="91435" bIns="45718">
            <a:spAutoFit/>
          </a:bodyPr>
          <a:lstStyle/>
          <a:p>
            <a:pPr algn="ctr" rtl="0">
              <a:spcBef>
                <a:spcPct val="50000"/>
              </a:spcBef>
            </a:pPr>
            <a:r>
              <a:rPr lang="fr" sz="1200" b="1" i="0" u="none" baseline="0" smtClean="0">
                <a:latin typeface="Arial" charset="0"/>
                <a:ea typeface="ＭＳ Ｐゴシック" pitchFamily="34" charset="-128"/>
              </a:rPr>
              <a:t>ETM </a:t>
            </a:r>
            <a:r>
              <a:rPr lang="fr" sz="1200" b="1" i="0" u="none" baseline="0">
                <a:latin typeface="Arial" charset="0"/>
                <a:ea typeface="ＭＳ Ｐゴシック" pitchFamily="34" charset="-128"/>
              </a:rPr>
              <a:t>calibré</a:t>
            </a:r>
          </a:p>
        </p:txBody>
      </p:sp>
      <p:sp>
        <p:nvSpPr>
          <p:cNvPr id="57362" name="Rectangle 25"/>
          <p:cNvSpPr>
            <a:spLocks noChangeArrowheads="1"/>
          </p:cNvSpPr>
          <p:nvPr>
            <p:custDataLst>
              <p:tags r:id="rId16"/>
            </p:custDataLst>
          </p:nvPr>
        </p:nvSpPr>
        <p:spPr bwMode="auto">
          <a:xfrm>
            <a:off x="1782763" y="2990850"/>
            <a:ext cx="3289300" cy="771525"/>
          </a:xfrm>
          <a:prstGeom prst="rect">
            <a:avLst/>
          </a:prstGeom>
          <a:noFill/>
          <a:ln w="9525">
            <a:noFill/>
            <a:miter lim="800000"/>
            <a:headEnd/>
            <a:tailEnd/>
          </a:ln>
        </p:spPr>
        <p:txBody>
          <a:bodyPr lIns="91589" tIns="45044" rIns="91589" bIns="45044" anchor="ctr"/>
          <a:lstStyle/>
          <a:p>
            <a:pPr algn="ctr" rtl="0">
              <a:spcBef>
                <a:spcPct val="25000"/>
              </a:spcBef>
            </a:pPr>
            <a:r>
              <a:rPr lang="fr" b="0" i="0" u="none" baseline="0">
                <a:solidFill>
                  <a:schemeClr val="bg2"/>
                </a:solidFill>
                <a:latin typeface="Verdana" pitchFamily="34" charset="0"/>
                <a:ea typeface="ＭＳ Ｐゴシック" pitchFamily="34" charset="-128"/>
              </a:rPr>
              <a:t>Chaîne de prétraitement automatique</a:t>
            </a:r>
            <a:endParaRPr lang="fr" altLang="en-US" dirty="0">
              <a:solidFill>
                <a:schemeClr val="bg2"/>
              </a:solidFill>
              <a:latin typeface="Verdana" pitchFamily="34" charset="0"/>
              <a:ea typeface="ＭＳ Ｐゴシック" pitchFamily="34" charset="-128"/>
            </a:endParaRPr>
          </a:p>
          <a:p>
            <a:pPr algn="ctr" rtl="0">
              <a:spcBef>
                <a:spcPct val="25000"/>
              </a:spcBef>
            </a:pPr>
            <a:endParaRPr lang="fr" altLang="en-US" dirty="0">
              <a:solidFill>
                <a:schemeClr val="bg2"/>
              </a:solidFill>
              <a:latin typeface="Verdana" pitchFamily="34" charset="0"/>
              <a:ea typeface="ＭＳ Ｐゴシック" pitchFamily="34" charset="-128"/>
            </a:endParaRPr>
          </a:p>
        </p:txBody>
      </p:sp>
      <p:sp>
        <p:nvSpPr>
          <p:cNvPr id="57363" name="TextBox 26"/>
          <p:cNvSpPr txBox="1">
            <a:spLocks noChangeArrowheads="1"/>
          </p:cNvSpPr>
          <p:nvPr>
            <p:custDataLst>
              <p:tags r:id="rId17"/>
            </p:custDataLst>
          </p:nvPr>
        </p:nvSpPr>
        <p:spPr bwMode="auto">
          <a:xfrm>
            <a:off x="352425" y="2457450"/>
            <a:ext cx="5676900" cy="384721"/>
          </a:xfrm>
          <a:prstGeom prst="rect">
            <a:avLst/>
          </a:prstGeom>
          <a:noFill/>
          <a:ln w="9525">
            <a:noFill/>
            <a:miter lim="800000"/>
            <a:headEnd/>
            <a:tailEnd/>
          </a:ln>
        </p:spPr>
        <p:txBody>
          <a:bodyPr>
            <a:spAutoFit/>
          </a:bodyPr>
          <a:lstStyle/>
          <a:p>
            <a:pPr algn="l" rtl="0"/>
            <a:r>
              <a:rPr lang="fr" sz="1900" b="1" i="0" u="none" baseline="0" dirty="0" smtClean="0">
                <a:solidFill>
                  <a:schemeClr val="bg2"/>
                </a:solidFill>
                <a:latin typeface="Arial" charset="0"/>
                <a:ea typeface="ＭＳ Ｐゴシック" pitchFamily="34" charset="-128"/>
              </a:rPr>
              <a:t>Données </a:t>
            </a:r>
            <a:r>
              <a:rPr lang="fr" sz="1900" b="1" i="0" u="none" baseline="0" dirty="0">
                <a:solidFill>
                  <a:schemeClr val="bg2"/>
                </a:solidFill>
                <a:latin typeface="Arial" charset="0"/>
                <a:ea typeface="ＭＳ Ｐゴシック" pitchFamily="34" charset="-128"/>
              </a:rPr>
              <a:t>de 2000 </a:t>
            </a:r>
            <a:r>
              <a:rPr lang="fr" sz="1900" b="1" i="0" u="none" baseline="0" dirty="0" smtClean="0">
                <a:solidFill>
                  <a:schemeClr val="bg2"/>
                </a:solidFill>
                <a:latin typeface="Arial" charset="0"/>
                <a:ea typeface="ＭＳ Ｐゴシック" pitchFamily="34" charset="-128"/>
              </a:rPr>
              <a:t>&gt;&gt;&gt;&gt;&gt;&gt;&gt;&gt;&gt;&gt;&gt;&gt;&gt;&gt;&gt;&gt;&gt;&gt;&gt;&gt;&gt;&gt;&gt;&gt;</a:t>
            </a:r>
            <a:endParaRPr lang="fr" sz="1900" b="1" i="0" u="none" baseline="0" dirty="0">
              <a:solidFill>
                <a:schemeClr val="bg2"/>
              </a:solidFill>
              <a:latin typeface="Arial" charset="0"/>
              <a:ea typeface="ＭＳ Ｐゴシック" pitchFamily="34" charset="-128"/>
            </a:endParaRPr>
          </a:p>
        </p:txBody>
      </p:sp>
      <p:sp>
        <p:nvSpPr>
          <p:cNvPr id="57364" name="TextBox 27"/>
          <p:cNvSpPr txBox="1">
            <a:spLocks noChangeArrowheads="1"/>
          </p:cNvSpPr>
          <p:nvPr>
            <p:custDataLst>
              <p:tags r:id="rId18"/>
            </p:custDataLst>
          </p:nvPr>
        </p:nvSpPr>
        <p:spPr bwMode="auto">
          <a:xfrm>
            <a:off x="428625" y="3978275"/>
            <a:ext cx="5538788" cy="384721"/>
          </a:xfrm>
          <a:prstGeom prst="rect">
            <a:avLst/>
          </a:prstGeom>
          <a:noFill/>
          <a:ln w="9525">
            <a:noFill/>
            <a:miter lim="800000"/>
            <a:headEnd/>
            <a:tailEnd/>
          </a:ln>
        </p:spPr>
        <p:txBody>
          <a:bodyPr>
            <a:spAutoFit/>
          </a:bodyPr>
          <a:lstStyle/>
          <a:p>
            <a:pPr algn="l" rtl="0"/>
            <a:r>
              <a:rPr lang="fr" sz="1900" b="1" i="0" u="none" baseline="0" dirty="0">
                <a:solidFill>
                  <a:schemeClr val="bg2"/>
                </a:solidFill>
                <a:latin typeface="Arial" charset="0"/>
                <a:ea typeface="ＭＳ Ｐゴシック" pitchFamily="34" charset="-128"/>
              </a:rPr>
              <a:t>Données de 2010 </a:t>
            </a:r>
            <a:r>
              <a:rPr lang="fr" sz="1900" b="1" i="0" u="none" baseline="0" dirty="0" smtClean="0">
                <a:solidFill>
                  <a:schemeClr val="bg2"/>
                </a:solidFill>
                <a:latin typeface="Arial" charset="0"/>
                <a:ea typeface="ＭＳ Ｐゴシック" pitchFamily="34" charset="-128"/>
              </a:rPr>
              <a:t>&gt;&gt;&gt;&gt;&gt;&gt;&gt;&gt;&gt;&gt;&gt;&gt;&gt;&gt;&gt;&gt;&gt;&gt;&gt;&gt;&gt;&gt;&gt;</a:t>
            </a:r>
            <a:endParaRPr lang="fr" sz="1900" b="1" i="0" u="none" baseline="0" dirty="0">
              <a:solidFill>
                <a:schemeClr val="bg2"/>
              </a:solidFill>
              <a:latin typeface="Arial" charset="0"/>
              <a:ea typeface="ＭＳ Ｐゴシック" pitchFamily="34" charset="-128"/>
            </a:endParaRPr>
          </a:p>
        </p:txBody>
      </p:sp>
      <p:sp>
        <p:nvSpPr>
          <p:cNvPr id="40" name="AutoShape 17"/>
          <p:cNvSpPr>
            <a:spLocks noChangeArrowheads="1"/>
          </p:cNvSpPr>
          <p:nvPr>
            <p:custDataLst>
              <p:tags r:id="rId19"/>
            </p:custDataLst>
          </p:nvPr>
        </p:nvSpPr>
        <p:spPr bwMode="auto">
          <a:xfrm rot="13634847">
            <a:off x="6218238" y="3665537"/>
            <a:ext cx="304800" cy="650875"/>
          </a:xfrm>
          <a:prstGeom prst="downArrow">
            <a:avLst>
              <a:gd name="adj1" fmla="val 31480"/>
              <a:gd name="adj2" fmla="val 57204"/>
            </a:avLst>
          </a:prstGeom>
          <a:solidFill>
            <a:schemeClr val="accent6"/>
          </a:solidFill>
          <a:ln w="9525">
            <a:solidFill>
              <a:schemeClr val="tx1"/>
            </a:solidFill>
            <a:miter lim="800000"/>
            <a:headEnd/>
            <a:tailEnd/>
          </a:ln>
        </p:spPr>
        <p:txBody>
          <a:bodyPr vert="eaVert" wrap="none" anchor="ctr"/>
          <a:lstStyle/>
          <a:p>
            <a:pPr algn="l" rtl="0">
              <a:defRPr/>
            </a:pPr>
            <a:endParaRPr lang="fr" dirty="0"/>
          </a:p>
        </p:txBody>
      </p:sp>
      <p:sp>
        <p:nvSpPr>
          <p:cNvPr id="57366" name="Text Box 8"/>
          <p:cNvSpPr txBox="1">
            <a:spLocks noChangeArrowheads="1"/>
          </p:cNvSpPr>
          <p:nvPr>
            <p:custDataLst>
              <p:tags r:id="rId20"/>
            </p:custDataLst>
          </p:nvPr>
        </p:nvSpPr>
        <p:spPr bwMode="auto">
          <a:xfrm>
            <a:off x="5743575" y="5675997"/>
            <a:ext cx="3267075" cy="366713"/>
          </a:xfrm>
          <a:prstGeom prst="rect">
            <a:avLst/>
          </a:prstGeom>
          <a:noFill/>
          <a:ln w="9525">
            <a:noFill/>
            <a:miter lim="800000"/>
            <a:headEnd/>
            <a:tailEnd/>
          </a:ln>
        </p:spPr>
        <p:txBody>
          <a:bodyPr>
            <a:spAutoFit/>
          </a:bodyPr>
          <a:lstStyle/>
          <a:p>
            <a:pPr algn="r" rtl="0"/>
            <a:r>
              <a:rPr lang="fr" b="0" i="0" u="none" baseline="0" smtClean="0">
                <a:solidFill>
                  <a:schemeClr val="bg2"/>
                </a:solidFill>
              </a:rPr>
              <a:t>Source : </a:t>
            </a:r>
            <a:r>
              <a:rPr lang="fr" b="0" i="0" u="none" baseline="0">
                <a:solidFill>
                  <a:schemeClr val="bg2"/>
                </a:solidFill>
              </a:rPr>
              <a:t>Bodart et al. 2011</a:t>
            </a:r>
            <a:r>
              <a:rPr lang="fr" b="0" i="0" u="none" baseline="0" smtClean="0">
                <a:solidFill>
                  <a:schemeClr val="bg2"/>
                </a:solidFill>
              </a:rPr>
              <a:t>.</a:t>
            </a:r>
            <a:endParaRPr lang="fr" dirty="0">
              <a:solidFill>
                <a:schemeClr val="bg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144464"/>
            <a:ext cx="8442796" cy="639308"/>
          </a:xfrm>
        </p:spPr>
        <p:txBody>
          <a:bodyPr/>
          <a:lstStyle/>
          <a:p>
            <a:pPr algn="l" rtl="0" eaLnBrk="1" hangingPunct="1">
              <a:defRPr/>
            </a:pPr>
            <a:r>
              <a:rPr lang="fr" sz="2800" b="0" i="0" u="none" baseline="0" dirty="0"/>
              <a:t>Analyse des données satellitaires</a:t>
            </a:r>
          </a:p>
        </p:txBody>
      </p:sp>
      <p:sp>
        <p:nvSpPr>
          <p:cNvPr id="59396" name="Tijdelijke aanduiding voor tekst 2"/>
          <p:cNvSpPr>
            <a:spLocks noGrp="1"/>
          </p:cNvSpPr>
          <p:nvPr>
            <p:ph type="body" sz="quarter" idx="10"/>
            <p:custDataLst>
              <p:tags r:id="rId2"/>
            </p:custDataLst>
          </p:nvPr>
        </p:nvSpPr>
        <p:spPr>
          <a:xfrm>
            <a:off x="187325" y="1004835"/>
            <a:ext cx="8813800" cy="5004079"/>
          </a:xfrm>
        </p:spPr>
        <p:txBody>
          <a:bodyPr/>
          <a:lstStyle/>
          <a:p>
            <a:pPr algn="l" rtl="0" eaLnBrk="1" hangingPunct="1"/>
            <a:r>
              <a:rPr lang="fr" b="0" i="0" u="none" baseline="0" dirty="0"/>
              <a:t>La sélection de la méthode d’interprétation des images dépend des ressources disponibles.</a:t>
            </a:r>
          </a:p>
          <a:p>
            <a:pPr algn="l" rtl="0" eaLnBrk="1" hangingPunct="1"/>
            <a:r>
              <a:rPr lang="fr" b="0" i="0" u="none" baseline="0" dirty="0"/>
              <a:t>Quelle que soit la méthode sélectionnée, les résultats devraient être répétables par différents analystes</a:t>
            </a:r>
            <a:r>
              <a:rPr lang="fr" b="0" i="0" u="none" baseline="0" dirty="0" smtClean="0"/>
              <a:t>.</a:t>
            </a:r>
            <a:endParaRPr lang="fr" b="0" i="0" u="none" baseline="0" dirty="0"/>
          </a:p>
          <a:p>
            <a:pPr algn="l" rtl="0" eaLnBrk="1" hangingPunct="1"/>
            <a:r>
              <a:rPr lang="fr" b="0" i="0" u="none" baseline="0" dirty="0"/>
              <a:t>Même lorsque le processus est entièrement automatisé, les résultats devraient faire l’objet d’examens visuels par un analyste connaissant la région pour garantir une interprétation appropriée.</a:t>
            </a:r>
          </a:p>
          <a:p>
            <a:pPr algn="l" rtl="0" eaLnBrk="1" hangingPunct="1"/>
            <a:r>
              <a:rPr lang="fr" b="0" i="0" u="none" baseline="0" dirty="0"/>
              <a:t>Les principaux types de méthodes disponibles pour des séries de données avec une résolution de </a:t>
            </a:r>
            <a:r>
              <a:rPr lang="fr" b="0" i="0" u="none" baseline="0" dirty="0" smtClean="0"/>
              <a:t>30 m </a:t>
            </a:r>
            <a:r>
              <a:rPr lang="fr" b="0" i="0" u="none" baseline="0" dirty="0"/>
              <a:t>environ sont présentés dans la diapositive suivante (Manuel de référence GOFC-GOLD 2013, </a:t>
            </a:r>
            <a:r>
              <a:rPr lang="fr" b="0" i="0" u="none" baseline="0" dirty="0" smtClean="0"/>
              <a:t>tableau 2.1.3</a:t>
            </a:r>
            <a:r>
              <a:rPr lang="fr" b="0" i="0" u="none" baseline="0" dirty="0"/>
              <a:t>) et quelques aspects importants des méthodes sélectionnées sont décrits dans les diapositives suivantes.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custDataLst>
              <p:tags r:id="rId1"/>
            </p:custDataLst>
          </p:nvPr>
        </p:nvSpPr>
        <p:spPr bwMode="auto">
          <a:xfrm>
            <a:off x="384763" y="87721"/>
            <a:ext cx="8616362" cy="693329"/>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algn="l" rtl="0">
              <a:lnSpc>
                <a:spcPct val="150000"/>
              </a:lnSpc>
              <a:spcAft>
                <a:spcPts val="0"/>
              </a:spcAft>
              <a:defRPr/>
            </a:pPr>
            <a:r>
              <a:rPr lang="fr" sz="2000" b="0" i="0" u="none" spc="-100" dirty="0"/>
              <a:t>Principales méthodes d’analyse d’images à moyenne résolution (~ </a:t>
            </a:r>
            <a:r>
              <a:rPr lang="fr" sz="2000" b="0" i="0" u="none" spc="-100" dirty="0" smtClean="0"/>
              <a:t>30 m</a:t>
            </a:r>
            <a:r>
              <a:rPr lang="fr" sz="2000" b="0" i="0" u="none" spc="-100" dirty="0"/>
              <a:t>)</a:t>
            </a:r>
            <a:endParaRPr lang="fr" sz="2000" spc="-100" dirty="0"/>
          </a:p>
        </p:txBody>
      </p:sp>
      <p:pic>
        <p:nvPicPr>
          <p:cNvPr id="61444" name="Picture 3"/>
          <p:cNvPicPr>
            <a:picLocks noChangeAspect="1" noChangeArrowheads="1"/>
          </p:cNvPicPr>
          <p:nvPr>
            <p:custDataLst>
              <p:tags r:id="rId2"/>
            </p:custDataLst>
          </p:nvPr>
        </p:nvPicPr>
        <p:blipFill>
          <a:blip r:embed="rId6"/>
          <a:srcRect r="2176" b="4970"/>
          <a:stretch>
            <a:fillRect/>
          </a:stretch>
        </p:blipFill>
        <p:spPr bwMode="auto">
          <a:xfrm>
            <a:off x="103188" y="1063625"/>
            <a:ext cx="9015412" cy="4637088"/>
          </a:xfrm>
          <a:prstGeom prst="rect">
            <a:avLst/>
          </a:prstGeom>
          <a:noFill/>
          <a:ln w="9525">
            <a:noFill/>
            <a:miter lim="800000"/>
            <a:headEnd/>
            <a:tailEnd/>
          </a:ln>
        </p:spPr>
      </p:pic>
      <p:sp>
        <p:nvSpPr>
          <p:cNvPr id="2" name="TextBox 1"/>
          <p:cNvSpPr txBox="1"/>
          <p:nvPr>
            <p:custDataLst>
              <p:tags r:id="rId3"/>
            </p:custDataLst>
          </p:nvPr>
        </p:nvSpPr>
        <p:spPr>
          <a:xfrm>
            <a:off x="2733153" y="5719060"/>
            <a:ext cx="6458238" cy="323165"/>
          </a:xfrm>
          <a:prstGeom prst="rect">
            <a:avLst/>
          </a:prstGeom>
          <a:noFill/>
        </p:spPr>
        <p:txBody>
          <a:bodyPr wrap="square" rtlCol="0">
            <a:spAutoFit/>
          </a:bodyPr>
          <a:lstStyle/>
          <a:p>
            <a:pPr algn="l" rtl="0">
              <a:lnSpc>
                <a:spcPts val="1800"/>
              </a:lnSpc>
            </a:pPr>
            <a:r>
              <a:rPr lang="fr" b="0" i="0" u="none" baseline="0" dirty="0" smtClean="0"/>
              <a:t>Source : </a:t>
            </a:r>
            <a:r>
              <a:rPr lang="fr" b="0" i="0" u="none" baseline="0" dirty="0"/>
              <a:t>Manuel de référence GOFC-GOLD 2013, </a:t>
            </a:r>
            <a:r>
              <a:rPr lang="fr" b="0" i="0" u="none" baseline="0" dirty="0" smtClean="0"/>
              <a:t>tableau 2.1.3</a:t>
            </a:r>
            <a:r>
              <a:rPr lang="fr" b="0" i="0" u="none" baseline="0" dirty="0"/>
              <a:t>.</a:t>
            </a:r>
            <a:endParaRPr lang="fr" dirty="0" smtClean="0">
              <a:latin typeface="Verdan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840125"/>
          </a:xfrm>
        </p:spPr>
        <p:txBody>
          <a:bodyPr/>
          <a:lstStyle/>
          <a:p>
            <a:pPr algn="l" rtl="0" eaLnBrk="1" hangingPunct="1">
              <a:defRPr/>
            </a:pPr>
            <a:r>
              <a:rPr lang="fr" sz="2800" b="0" i="0" u="none" baseline="0"/>
              <a:t>Délimitation visuelle des entités terrestres</a:t>
            </a:r>
            <a:endParaRPr lang="fr" sz="2800" dirty="0"/>
          </a:p>
        </p:txBody>
      </p:sp>
      <p:sp>
        <p:nvSpPr>
          <p:cNvPr id="63492" name="Tijdelijke aanduiding voor tekst 2"/>
          <p:cNvSpPr>
            <a:spLocks noGrp="1"/>
          </p:cNvSpPr>
          <p:nvPr>
            <p:ph type="body" sz="quarter" idx="10"/>
            <p:custDataLst>
              <p:tags r:id="rId2"/>
            </p:custDataLst>
          </p:nvPr>
        </p:nvSpPr>
        <p:spPr>
          <a:xfrm>
            <a:off x="409575" y="1662113"/>
            <a:ext cx="8521700" cy="3575050"/>
          </a:xfrm>
        </p:spPr>
        <p:txBody>
          <a:bodyPr/>
          <a:lstStyle/>
          <a:p>
            <a:pPr algn="l" rtl="0" eaLnBrk="1" hangingPunct="1"/>
            <a:r>
              <a:rPr lang="fr" b="0" i="0" u="none" baseline="0"/>
              <a:t>La délimitation visuelle des entités terrestres est une méthode viable pour la surveillance de l’espace forestier, en particulier lorsque les outils d’analyse d’images et l’expérience associée sont limités.</a:t>
            </a:r>
          </a:p>
          <a:p>
            <a:pPr algn="l" rtl="0" eaLnBrk="1" hangingPunct="1"/>
            <a:r>
              <a:rPr lang="fr" b="0" i="0" u="none" baseline="0"/>
              <a:t>La délimitation visuelle des entités terrestres sur des impressions (utilisée par le passé) n’est pas </a:t>
            </a:r>
            <a:r>
              <a:rPr lang="fr" b="0" i="0" u="none" baseline="0" smtClean="0"/>
              <a:t>recommandée ; </a:t>
            </a:r>
            <a:r>
              <a:rPr lang="fr" b="0" i="0" u="none" baseline="0"/>
              <a:t>la délimitation à l’écran devrait être préférée car elle produit directement des résultats numériques.</a:t>
            </a:r>
          </a:p>
          <a:p>
            <a:pPr algn="l" rtl="0" eaLnBrk="1" hangingPunct="1"/>
            <a:r>
              <a:rPr lang="fr" b="0" i="0" u="none" baseline="0"/>
              <a:t>Les entités terrestres délimitées visuellement devraient également être légendées visuellement.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337266" y="230189"/>
            <a:ext cx="8414845" cy="633969"/>
          </a:xfrm>
        </p:spPr>
        <p:txBody>
          <a:bodyPr/>
          <a:lstStyle/>
          <a:p>
            <a:pPr algn="l" rtl="0" eaLnBrk="1" hangingPunct="1">
              <a:defRPr/>
            </a:pPr>
            <a:r>
              <a:rPr lang="fr" sz="2800" b="0" i="0" u="none" baseline="0"/>
              <a:t>Segmentation d’images multidates</a:t>
            </a:r>
          </a:p>
        </p:txBody>
      </p:sp>
      <p:sp>
        <p:nvSpPr>
          <p:cNvPr id="64516" name="Tijdelijke aanduiding voor tekst 2"/>
          <p:cNvSpPr>
            <a:spLocks noGrp="1"/>
          </p:cNvSpPr>
          <p:nvPr>
            <p:ph type="body" sz="quarter" idx="10"/>
            <p:custDataLst>
              <p:tags r:id="rId2"/>
            </p:custDataLst>
          </p:nvPr>
        </p:nvSpPr>
        <p:spPr>
          <a:xfrm>
            <a:off x="373063" y="1045029"/>
            <a:ext cx="8521700" cy="4883498"/>
          </a:xfrm>
        </p:spPr>
        <p:txBody>
          <a:bodyPr/>
          <a:lstStyle/>
          <a:p>
            <a:pPr algn="l" rtl="0" eaLnBrk="1" hangingPunct="1"/>
            <a:r>
              <a:rPr lang="fr" b="0" i="0" u="none" baseline="0" dirty="0"/>
              <a:t>La segmentation automatique réduit le temps de traitement et augmente le détail.</a:t>
            </a:r>
          </a:p>
          <a:p>
            <a:pPr algn="l" rtl="0" eaLnBrk="1" hangingPunct="1"/>
            <a:r>
              <a:rPr lang="fr" b="0" i="0" u="none" baseline="0" dirty="0"/>
              <a:t>Elle est objective et répétable.</a:t>
            </a:r>
          </a:p>
          <a:p>
            <a:pPr algn="l" rtl="0" eaLnBrk="1" hangingPunct="1"/>
            <a:r>
              <a:rPr lang="fr" b="0" i="0" u="none" baseline="0" dirty="0"/>
              <a:t>Elle délimite les zones modifiées en tant que segments distincts.</a:t>
            </a:r>
          </a:p>
          <a:p>
            <a:pPr algn="l" rtl="0" eaLnBrk="1" hangingPunct="1"/>
            <a:r>
              <a:rPr lang="fr" b="0" i="0" u="none" baseline="0" dirty="0"/>
              <a:t>Dans l’idéal, le processus d’analyse devrait </a:t>
            </a:r>
            <a:r>
              <a:rPr lang="fr" b="0" i="0" u="none" baseline="0" dirty="0" smtClean="0"/>
              <a:t>inclure :</a:t>
            </a:r>
            <a:endParaRPr lang="fr" b="0" i="0" u="none" baseline="0" dirty="0"/>
          </a:p>
          <a:p>
            <a:pPr marL="1590675" lvl="1" indent="-514350" algn="l" rtl="0" eaLnBrk="1" hangingPunct="1">
              <a:buFont typeface="Verdana" pitchFamily="34" charset="0"/>
              <a:buAutoNum type="romanLcPeriod"/>
            </a:pPr>
            <a:r>
              <a:rPr lang="fr" b="0" i="0" u="none" baseline="0" dirty="0"/>
              <a:t>Segmentation d’images multidates à partir de paires d’images</a:t>
            </a:r>
          </a:p>
          <a:p>
            <a:pPr marL="1590675" lvl="1" indent="-514350" algn="l" rtl="0" eaLnBrk="1" hangingPunct="1">
              <a:buFont typeface="Verdana" pitchFamily="34" charset="0"/>
              <a:buAutoNum type="romanLcPeriod"/>
            </a:pPr>
            <a:r>
              <a:rPr lang="fr" b="0" i="0" u="none" baseline="0" dirty="0"/>
              <a:t>Sélection de la signature des zones/classes d’apprentissage</a:t>
            </a:r>
          </a:p>
          <a:p>
            <a:pPr marL="1590675" lvl="1" indent="-514350" algn="l" rtl="0" eaLnBrk="1" hangingPunct="1">
              <a:buFont typeface="Verdana" pitchFamily="34" charset="0"/>
              <a:buAutoNum type="romanLcPeriod"/>
            </a:pPr>
            <a:r>
              <a:rPr lang="en-AU" dirty="0"/>
              <a:t>G</a:t>
            </a:r>
            <a:r>
              <a:rPr lang="en-AU" b="0" i="0" u="none" baseline="0" dirty="0" smtClean="0"/>
              <a:t>roupage</a:t>
            </a:r>
            <a:r>
              <a:rPr lang="fr" b="0" i="0" u="none" baseline="0" dirty="0" smtClean="0"/>
              <a:t> </a:t>
            </a:r>
            <a:r>
              <a:rPr lang="fr" b="0" i="0" u="none" baseline="0" dirty="0"/>
              <a:t>dirigé d’images</a:t>
            </a:r>
          </a:p>
          <a:p>
            <a:pPr marL="1590675" lvl="1" indent="-514350" algn="l" rtl="0" eaLnBrk="1" hangingPunct="1">
              <a:buFont typeface="Verdana" pitchFamily="34" charset="0"/>
              <a:buAutoNum type="romanLcPeriod"/>
            </a:pPr>
            <a:r>
              <a:rPr lang="fr" b="0" i="0" u="none" baseline="0" dirty="0"/>
              <a:t>Vérification visuelle et modification potentielle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png00"/>
          <p:cNvPicPr>
            <a:picLocks noChangeAspect="1" noChangeArrowheads="1"/>
          </p:cNvPicPr>
          <p:nvPr>
            <p:custDataLst>
              <p:tags r:id="rId1"/>
            </p:custDataLst>
          </p:nvPr>
        </p:nvPicPr>
        <p:blipFill>
          <a:blip r:embed="rId15">
            <a:lum bright="30000" contrast="60000"/>
          </a:blip>
          <a:srcRect/>
          <a:stretch>
            <a:fillRect/>
          </a:stretch>
        </p:blipFill>
        <p:spPr bwMode="auto">
          <a:xfrm>
            <a:off x="576263" y="3562350"/>
            <a:ext cx="2074862" cy="1903413"/>
          </a:xfrm>
          <a:prstGeom prst="rect">
            <a:avLst/>
          </a:prstGeom>
          <a:noFill/>
          <a:ln w="9525">
            <a:noFill/>
            <a:miter lim="800000"/>
            <a:headEnd/>
            <a:tailEnd/>
          </a:ln>
        </p:spPr>
      </p:pic>
      <p:pic>
        <p:nvPicPr>
          <p:cNvPr id="66562" name="Picture 4" descr="png90"/>
          <p:cNvPicPr>
            <a:picLocks noChangeAspect="1" noChangeArrowheads="1"/>
          </p:cNvPicPr>
          <p:nvPr>
            <p:custDataLst>
              <p:tags r:id="rId2"/>
            </p:custDataLst>
          </p:nvPr>
        </p:nvPicPr>
        <p:blipFill>
          <a:blip r:embed="rId16">
            <a:lum bright="24000" contrast="26000"/>
          </a:blip>
          <a:srcRect/>
          <a:stretch>
            <a:fillRect/>
          </a:stretch>
        </p:blipFill>
        <p:spPr bwMode="auto">
          <a:xfrm>
            <a:off x="576263" y="1352550"/>
            <a:ext cx="2112962" cy="1941513"/>
          </a:xfrm>
          <a:prstGeom prst="rect">
            <a:avLst/>
          </a:prstGeom>
          <a:noFill/>
          <a:ln w="9525">
            <a:noFill/>
            <a:miter lim="800000"/>
            <a:headEnd/>
            <a:tailEnd/>
          </a:ln>
        </p:spPr>
      </p:pic>
      <p:pic>
        <p:nvPicPr>
          <p:cNvPr id="66563" name="Picture 5" descr="pngscenesmerg"/>
          <p:cNvPicPr>
            <a:picLocks noChangeAspect="1" noChangeArrowheads="1"/>
          </p:cNvPicPr>
          <p:nvPr>
            <p:custDataLst>
              <p:tags r:id="rId3"/>
            </p:custDataLst>
          </p:nvPr>
        </p:nvPicPr>
        <p:blipFill>
          <a:blip r:embed="rId17">
            <a:lum bright="18000" contrast="24000"/>
          </a:blip>
          <a:srcRect/>
          <a:stretch>
            <a:fillRect/>
          </a:stretch>
        </p:blipFill>
        <p:spPr bwMode="auto">
          <a:xfrm>
            <a:off x="2908300" y="2198688"/>
            <a:ext cx="3230563" cy="2112962"/>
          </a:xfrm>
          <a:prstGeom prst="rect">
            <a:avLst/>
          </a:prstGeom>
          <a:noFill/>
          <a:ln w="9525">
            <a:noFill/>
            <a:miter lim="800000"/>
            <a:headEnd/>
            <a:tailEnd/>
          </a:ln>
        </p:spPr>
      </p:pic>
      <p:sp>
        <p:nvSpPr>
          <p:cNvPr id="66564" name="AutoShape 6"/>
          <p:cNvSpPr>
            <a:spLocks noChangeArrowheads="1"/>
          </p:cNvSpPr>
          <p:nvPr>
            <p:custDataLst>
              <p:tags r:id="rId4"/>
            </p:custDataLst>
          </p:nvPr>
        </p:nvSpPr>
        <p:spPr bwMode="auto">
          <a:xfrm>
            <a:off x="2833688" y="3159125"/>
            <a:ext cx="550862" cy="227013"/>
          </a:xfrm>
          <a:prstGeom prst="rightArrow">
            <a:avLst>
              <a:gd name="adj1" fmla="val 50000"/>
              <a:gd name="adj2" fmla="val 60664"/>
            </a:avLst>
          </a:prstGeom>
          <a:solidFill>
            <a:schemeClr val="accent1"/>
          </a:solidFill>
          <a:ln w="9525">
            <a:solidFill>
              <a:schemeClr val="tx1"/>
            </a:solidFill>
            <a:miter lim="800000"/>
            <a:headEnd/>
            <a:tailEnd/>
          </a:ln>
        </p:spPr>
        <p:txBody>
          <a:bodyPr wrap="none" anchor="ctr"/>
          <a:lstStyle/>
          <a:p>
            <a:endParaRPr lang="fr" dirty="0"/>
          </a:p>
        </p:txBody>
      </p:sp>
      <p:sp>
        <p:nvSpPr>
          <p:cNvPr id="66565" name="Text Box 7"/>
          <p:cNvSpPr txBox="1">
            <a:spLocks noChangeArrowheads="1"/>
          </p:cNvSpPr>
          <p:nvPr>
            <p:custDataLst>
              <p:tags r:id="rId5"/>
            </p:custDataLst>
          </p:nvPr>
        </p:nvSpPr>
        <p:spPr bwMode="auto">
          <a:xfrm>
            <a:off x="3286125" y="1616075"/>
            <a:ext cx="2968625" cy="376238"/>
          </a:xfrm>
          <a:prstGeom prst="rect">
            <a:avLst/>
          </a:prstGeom>
          <a:noFill/>
          <a:ln w="9525">
            <a:noFill/>
            <a:miter lim="800000"/>
            <a:headEnd/>
            <a:tailEnd/>
          </a:ln>
        </p:spPr>
        <p:txBody>
          <a:bodyPr lIns="101233" tIns="50617" rIns="101233" bIns="50617">
            <a:spAutoFit/>
          </a:bodyPr>
          <a:lstStyle/>
          <a:p>
            <a:pPr algn="l" defTabSz="1012825" rtl="0">
              <a:spcBef>
                <a:spcPct val="50000"/>
              </a:spcBef>
            </a:pPr>
            <a:r>
              <a:rPr lang="fr" b="0" i="0" u="none" baseline="0">
                <a:solidFill>
                  <a:schemeClr val="bg2"/>
                </a:solidFill>
                <a:latin typeface="Verdana" pitchFamily="34" charset="0"/>
                <a:ea typeface="ＭＳ Ｐゴシック" pitchFamily="34" charset="-128"/>
              </a:rPr>
              <a:t>Segmentation appariée</a:t>
            </a:r>
          </a:p>
        </p:txBody>
      </p:sp>
      <p:pic>
        <p:nvPicPr>
          <p:cNvPr id="66566" name="Picture 8" descr="class1"/>
          <p:cNvPicPr>
            <a:picLocks noChangeAspect="1" noChangeArrowheads="1"/>
          </p:cNvPicPr>
          <p:nvPr>
            <p:custDataLst>
              <p:tags r:id="rId6"/>
            </p:custDataLst>
          </p:nvPr>
        </p:nvPicPr>
        <p:blipFill>
          <a:blip r:embed="rId18"/>
          <a:srcRect/>
          <a:stretch>
            <a:fillRect/>
          </a:stretch>
        </p:blipFill>
        <p:spPr bwMode="auto">
          <a:xfrm>
            <a:off x="6453188" y="2246313"/>
            <a:ext cx="2182812" cy="1981200"/>
          </a:xfrm>
          <a:prstGeom prst="rect">
            <a:avLst/>
          </a:prstGeom>
          <a:noFill/>
          <a:ln w="9525">
            <a:noFill/>
            <a:miter lim="800000"/>
            <a:headEnd/>
            <a:tailEnd/>
          </a:ln>
        </p:spPr>
      </p:pic>
      <p:sp>
        <p:nvSpPr>
          <p:cNvPr id="66567" name="AutoShape 9"/>
          <p:cNvSpPr>
            <a:spLocks noChangeArrowheads="1"/>
          </p:cNvSpPr>
          <p:nvPr>
            <p:custDataLst>
              <p:tags r:id="rId7"/>
            </p:custDataLst>
          </p:nvPr>
        </p:nvSpPr>
        <p:spPr bwMode="auto">
          <a:xfrm>
            <a:off x="5686425" y="3128963"/>
            <a:ext cx="619125" cy="241300"/>
          </a:xfrm>
          <a:prstGeom prst="rightArrow">
            <a:avLst>
              <a:gd name="adj1" fmla="val 50000"/>
              <a:gd name="adj2" fmla="val 64145"/>
            </a:avLst>
          </a:prstGeom>
          <a:solidFill>
            <a:schemeClr val="accent1"/>
          </a:solidFill>
          <a:ln w="9525">
            <a:solidFill>
              <a:schemeClr val="tx1"/>
            </a:solidFill>
            <a:miter lim="800000"/>
            <a:headEnd/>
            <a:tailEnd/>
          </a:ln>
        </p:spPr>
        <p:txBody>
          <a:bodyPr wrap="none" lIns="101233" tIns="50617" rIns="101233" bIns="50617" anchor="ctr"/>
          <a:lstStyle/>
          <a:p>
            <a:pPr algn="ctr" defTabSz="1012825" rtl="0"/>
            <a:endParaRPr lang="fr" sz="2000" dirty="0">
              <a:solidFill>
                <a:schemeClr val="accent2"/>
              </a:solidFill>
              <a:latin typeface="Arial" charset="0"/>
              <a:ea typeface="ＭＳ Ｐゴシック" pitchFamily="34" charset="-128"/>
            </a:endParaRPr>
          </a:p>
        </p:txBody>
      </p:sp>
      <p:sp>
        <p:nvSpPr>
          <p:cNvPr id="66568" name="Text Box 10"/>
          <p:cNvSpPr txBox="1">
            <a:spLocks noChangeArrowheads="1"/>
          </p:cNvSpPr>
          <p:nvPr>
            <p:custDataLst>
              <p:tags r:id="rId8"/>
            </p:custDataLst>
          </p:nvPr>
        </p:nvSpPr>
        <p:spPr bwMode="auto">
          <a:xfrm>
            <a:off x="6254750" y="1616075"/>
            <a:ext cx="2870199" cy="656220"/>
          </a:xfrm>
          <a:prstGeom prst="rect">
            <a:avLst/>
          </a:prstGeom>
          <a:noFill/>
          <a:ln w="9525">
            <a:noFill/>
            <a:miter lim="800000"/>
            <a:headEnd/>
            <a:tailEnd/>
          </a:ln>
        </p:spPr>
        <p:txBody>
          <a:bodyPr wrap="square" lIns="101233" tIns="50617" rIns="101233" bIns="50617">
            <a:spAutoFit/>
          </a:bodyPr>
          <a:lstStyle/>
          <a:p>
            <a:pPr algn="l" defTabSz="1012825" rtl="0">
              <a:spcBef>
                <a:spcPct val="50000"/>
              </a:spcBef>
            </a:pPr>
            <a:r>
              <a:rPr lang="fr" b="0" i="0" u="none" baseline="0" dirty="0">
                <a:solidFill>
                  <a:schemeClr val="bg2"/>
                </a:solidFill>
                <a:latin typeface="Verdana" pitchFamily="34" charset="0"/>
                <a:ea typeface="ＭＳ Ｐゴシック" pitchFamily="34" charset="-128"/>
              </a:rPr>
              <a:t>Marquage automatique de modification</a:t>
            </a:r>
          </a:p>
        </p:txBody>
      </p:sp>
      <p:sp>
        <p:nvSpPr>
          <p:cNvPr id="66569" name="Text Box 11"/>
          <p:cNvSpPr txBox="1">
            <a:spLocks noChangeArrowheads="1"/>
          </p:cNvSpPr>
          <p:nvPr>
            <p:custDataLst>
              <p:tags r:id="rId9"/>
            </p:custDataLst>
          </p:nvPr>
        </p:nvSpPr>
        <p:spPr bwMode="auto">
          <a:xfrm>
            <a:off x="657225" y="1439863"/>
            <a:ext cx="781050" cy="366712"/>
          </a:xfrm>
          <a:prstGeom prst="rect">
            <a:avLst/>
          </a:prstGeom>
          <a:solidFill>
            <a:srgbClr val="FFFF00">
              <a:alpha val="67842"/>
            </a:srgbClr>
          </a:solidFill>
          <a:ln w="9525">
            <a:noFill/>
            <a:miter lim="800000"/>
            <a:headEnd/>
            <a:tailEnd/>
          </a:ln>
        </p:spPr>
        <p:txBody>
          <a:bodyPr>
            <a:spAutoFit/>
          </a:bodyPr>
          <a:lstStyle/>
          <a:p>
            <a:pPr algn="l" rtl="0">
              <a:spcBef>
                <a:spcPct val="50000"/>
              </a:spcBef>
            </a:pPr>
            <a:r>
              <a:rPr lang="fr" b="1" i="1" u="none" baseline="0" dirty="0">
                <a:solidFill>
                  <a:schemeClr val="accent2"/>
                </a:solidFill>
                <a:latin typeface="Arial" charset="0"/>
                <a:ea typeface="ＭＳ Ｐゴシック" pitchFamily="34" charset="-128"/>
              </a:rPr>
              <a:t>1990</a:t>
            </a:r>
          </a:p>
        </p:txBody>
      </p:sp>
      <p:sp>
        <p:nvSpPr>
          <p:cNvPr id="66570" name="Text Box 12"/>
          <p:cNvSpPr txBox="1">
            <a:spLocks noChangeArrowheads="1"/>
          </p:cNvSpPr>
          <p:nvPr>
            <p:custDataLst>
              <p:tags r:id="rId10"/>
            </p:custDataLst>
          </p:nvPr>
        </p:nvSpPr>
        <p:spPr bwMode="auto">
          <a:xfrm>
            <a:off x="620713" y="3597275"/>
            <a:ext cx="779462" cy="366713"/>
          </a:xfrm>
          <a:prstGeom prst="rect">
            <a:avLst/>
          </a:prstGeom>
          <a:solidFill>
            <a:srgbClr val="FFFF00">
              <a:alpha val="67842"/>
            </a:srgbClr>
          </a:solidFill>
          <a:ln w="9525">
            <a:noFill/>
            <a:miter lim="800000"/>
            <a:headEnd/>
            <a:tailEnd/>
          </a:ln>
        </p:spPr>
        <p:txBody>
          <a:bodyPr>
            <a:spAutoFit/>
          </a:bodyPr>
          <a:lstStyle/>
          <a:p>
            <a:pPr algn="l" rtl="0">
              <a:spcBef>
                <a:spcPct val="50000"/>
              </a:spcBef>
            </a:pPr>
            <a:r>
              <a:rPr lang="fr" b="1" i="1" u="none" baseline="0">
                <a:solidFill>
                  <a:schemeClr val="accent2"/>
                </a:solidFill>
                <a:latin typeface="Arial" charset="0"/>
                <a:ea typeface="ＭＳ Ｐゴシック" pitchFamily="34" charset="-128"/>
              </a:rPr>
              <a:t>2000</a:t>
            </a:r>
          </a:p>
        </p:txBody>
      </p:sp>
      <p:sp>
        <p:nvSpPr>
          <p:cNvPr id="66571" name="Text Box 8"/>
          <p:cNvSpPr txBox="1">
            <a:spLocks noChangeArrowheads="1"/>
          </p:cNvSpPr>
          <p:nvPr>
            <p:custDataLst>
              <p:tags r:id="rId11"/>
            </p:custDataLst>
          </p:nvPr>
        </p:nvSpPr>
        <p:spPr bwMode="auto">
          <a:xfrm>
            <a:off x="6102350" y="4703763"/>
            <a:ext cx="2876550" cy="922337"/>
          </a:xfrm>
          <a:prstGeom prst="rect">
            <a:avLst/>
          </a:prstGeom>
          <a:noFill/>
          <a:ln w="9525">
            <a:noFill/>
            <a:miter lim="800000"/>
            <a:headEnd/>
            <a:tailEnd/>
          </a:ln>
        </p:spPr>
        <p:txBody>
          <a:bodyPr>
            <a:spAutoFit/>
          </a:bodyPr>
          <a:lstStyle/>
          <a:p>
            <a:pPr algn="r" rtl="0"/>
            <a:r>
              <a:rPr lang="fr" b="0" i="0" u="none" baseline="0" dirty="0" smtClean="0"/>
              <a:t>Sources : </a:t>
            </a:r>
            <a:r>
              <a:rPr lang="fr" b="0" i="0" u="none" baseline="0" dirty="0"/>
              <a:t>USGS 2015, série de données </a:t>
            </a:r>
            <a:r>
              <a:rPr lang="fr" b="0" i="0" u="none" baseline="0" dirty="0" smtClean="0"/>
              <a:t>GLS ; </a:t>
            </a:r>
            <a:r>
              <a:rPr lang="fr" b="0" i="0" u="none" baseline="0" dirty="0"/>
              <a:t>Bodart et al. </a:t>
            </a:r>
            <a:r>
              <a:rPr lang="fr" b="0" i="0" u="none" baseline="0" dirty="0" smtClean="0"/>
              <a:t>2011 ; </a:t>
            </a:r>
            <a:r>
              <a:rPr lang="fr" b="0" i="0" u="none" baseline="0" dirty="0"/>
              <a:t>et Raši et al. 2011</a:t>
            </a:r>
            <a:r>
              <a:rPr lang="fr" b="0" i="0" u="none" baseline="0" dirty="0" smtClean="0"/>
              <a:t>.</a:t>
            </a:r>
            <a:endParaRPr lang="fr" dirty="0"/>
          </a:p>
        </p:txBody>
      </p:sp>
      <p:sp>
        <p:nvSpPr>
          <p:cNvPr id="15" name="Titel 1"/>
          <p:cNvSpPr txBox="1">
            <a:spLocks/>
          </p:cNvSpPr>
          <p:nvPr>
            <p:custDataLst>
              <p:tags r:id="rId12"/>
            </p:custDataLst>
          </p:nvPr>
        </p:nvSpPr>
        <p:spPr bwMode="auto">
          <a:xfrm>
            <a:off x="243209" y="171809"/>
            <a:ext cx="8748391" cy="828316"/>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algn="l" rtl="0" eaLnBrk="1" hangingPunct="1">
              <a:lnSpc>
                <a:spcPts val="3000"/>
              </a:lnSpc>
              <a:defRPr/>
            </a:pPr>
            <a:r>
              <a:rPr lang="fr" sz="2000" b="0" i="0" u="none" baseline="0"/>
              <a:t>Exemple de </a:t>
            </a:r>
            <a:r>
              <a:rPr lang="fr" sz="2000" b="0" i="0" u="none" baseline="0">
                <a:ea typeface="ＭＳ Ｐゴシック" pitchFamily="34" charset="-128"/>
              </a:rPr>
              <a:t>segmentation multidate automatique et marquage de modification</a:t>
            </a:r>
            <a:endParaRPr lang="fr" sz="20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791650"/>
          </a:xfrm>
        </p:spPr>
        <p:txBody>
          <a:bodyPr/>
          <a:lstStyle/>
          <a:p>
            <a:pPr algn="l" rtl="0" eaLnBrk="1" hangingPunct="1">
              <a:defRPr/>
            </a:pPr>
            <a:r>
              <a:rPr lang="fr" b="0" i="0" u="none" baseline="0"/>
              <a:t>Plan du cours</a:t>
            </a:r>
            <a:endParaRPr lang="fr" dirty="0"/>
          </a:p>
        </p:txBody>
      </p:sp>
      <p:sp>
        <p:nvSpPr>
          <p:cNvPr id="21508" name="Tijdelijke aanduiding voor tekst 2"/>
          <p:cNvSpPr>
            <a:spLocks noGrp="1"/>
          </p:cNvSpPr>
          <p:nvPr>
            <p:ph type="body" sz="quarter" idx="10"/>
            <p:custDataLst>
              <p:tags r:id="rId2"/>
            </p:custDataLst>
          </p:nvPr>
        </p:nvSpPr>
        <p:spPr>
          <a:xfrm>
            <a:off x="420687" y="1387475"/>
            <a:ext cx="8542338" cy="4214813"/>
          </a:xfrm>
        </p:spPr>
        <p:txBody>
          <a:bodyPr/>
          <a:lstStyle/>
          <a:p>
            <a:pPr marL="342900" indent="-342900" algn="l" rtl="0" eaLnBrk="1" hangingPunct="1">
              <a:lnSpc>
                <a:spcPct val="100000"/>
              </a:lnSpc>
              <a:buSzPct val="100000"/>
              <a:buFont typeface="Verdana" pitchFamily="34" charset="0"/>
              <a:buAutoNum type="arabicPeriod"/>
            </a:pPr>
            <a:r>
              <a:rPr lang="fr" b="0" i="0" u="none" baseline="0"/>
              <a:t>Introduction</a:t>
            </a:r>
          </a:p>
          <a:p>
            <a:pPr marL="342900" indent="-342900" algn="l" rtl="0" eaLnBrk="1" hangingPunct="1">
              <a:lnSpc>
                <a:spcPct val="100000"/>
              </a:lnSpc>
              <a:buSzPct val="100000"/>
              <a:buFont typeface="Verdana" pitchFamily="34" charset="0"/>
              <a:buAutoNum type="arabicPeriod"/>
            </a:pPr>
            <a:r>
              <a:rPr lang="fr" b="0" i="0" u="none" baseline="0"/>
              <a:t>Sélection de la méthode de </a:t>
            </a:r>
            <a:r>
              <a:rPr lang="fr" b="0" i="0" u="none" baseline="0" smtClean="0"/>
              <a:t>surveillance</a:t>
            </a:r>
            <a:endParaRPr lang="fr" b="0" i="0" u="none" baseline="0"/>
          </a:p>
          <a:p>
            <a:pPr marL="342900" indent="-342900" algn="l" rtl="0" eaLnBrk="1" hangingPunct="1">
              <a:lnSpc>
                <a:spcPct val="100000"/>
              </a:lnSpc>
              <a:buSzPct val="100000"/>
              <a:buFont typeface="Verdana" pitchFamily="34" charset="0"/>
              <a:buAutoNum type="arabicPeriod"/>
            </a:pPr>
            <a:r>
              <a:rPr lang="fr" b="0" i="0" u="none" baseline="0"/>
              <a:t>Classification et analyse des images</a:t>
            </a:r>
          </a:p>
          <a:p>
            <a:pPr marL="342900" indent="-342900" algn="l" rtl="0" eaLnBrk="1" hangingPunct="1">
              <a:lnSpc>
                <a:spcPct val="100000"/>
              </a:lnSpc>
              <a:buSzPct val="100000"/>
              <a:buFont typeface="Verdana" pitchFamily="34" charset="0"/>
              <a:buAutoNum type="arabicPeriod"/>
            </a:pPr>
            <a:r>
              <a:rPr lang="fr" b="0" i="0" u="none" baseline="0"/>
              <a:t>Évaluation de la précision</a:t>
            </a:r>
            <a:endParaRPr lang="fr" dirty="0" smtClean="0"/>
          </a:p>
          <a:p>
            <a:pPr marL="342900" indent="-342900" algn="l" rtl="0" eaLnBrk="1" hangingPunct="1">
              <a:lnSpc>
                <a:spcPct val="100000"/>
              </a:lnSpc>
              <a:buSzPct val="100000"/>
              <a:buFont typeface="Verdana" pitchFamily="34" charset="0"/>
              <a:buAutoNum type="arabicPeriod"/>
            </a:pPr>
            <a:r>
              <a:rPr lang="fr" b="0" i="0" u="none" baseline="0"/>
              <a:t>Limites de l’utilisation des données satellitaires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337266" y="230190"/>
            <a:ext cx="8414845" cy="654066"/>
          </a:xfrm>
        </p:spPr>
        <p:txBody>
          <a:bodyPr/>
          <a:lstStyle/>
          <a:p>
            <a:pPr algn="l" rtl="0" eaLnBrk="1" hangingPunct="1">
              <a:defRPr/>
            </a:pPr>
            <a:r>
              <a:rPr lang="fr" sz="2800" b="0" i="0" u="none" spc="-100" dirty="0"/>
              <a:t>Classification numérique des segments d’images</a:t>
            </a:r>
            <a:endParaRPr lang="fr" sz="2800" spc="-100" dirty="0"/>
          </a:p>
        </p:txBody>
      </p:sp>
      <p:sp>
        <p:nvSpPr>
          <p:cNvPr id="68612" name="Tijdelijke aanduiding voor tekst 2"/>
          <p:cNvSpPr>
            <a:spLocks noGrp="1"/>
          </p:cNvSpPr>
          <p:nvPr>
            <p:ph type="body" sz="quarter" idx="10"/>
            <p:custDataLst>
              <p:tags r:id="rId2"/>
            </p:custDataLst>
          </p:nvPr>
        </p:nvSpPr>
        <p:spPr>
          <a:xfrm>
            <a:off x="349250" y="984737"/>
            <a:ext cx="8521700" cy="5034225"/>
          </a:xfrm>
        </p:spPr>
        <p:txBody>
          <a:bodyPr/>
          <a:lstStyle/>
          <a:p>
            <a:pPr algn="l" rtl="0" eaLnBrk="1" hangingPunct="1"/>
            <a:r>
              <a:rPr lang="fr" b="0" i="0" u="none" baseline="0" dirty="0"/>
              <a:t>La classification numérique/automatique ne s’applique que dans le cas de segments automatiquement délimités.</a:t>
            </a:r>
          </a:p>
          <a:p>
            <a:pPr algn="l" rtl="0" eaLnBrk="1" hangingPunct="1"/>
            <a:r>
              <a:rPr lang="fr" b="0" i="0" u="none" baseline="0" dirty="0"/>
              <a:t>Deux classifications dirigées des objets réalisées séparément sur les deux images multidates sont recommandées plutôt qu’une unique classification dirigée des objets sur la paire d’images.</a:t>
            </a:r>
          </a:p>
          <a:p>
            <a:pPr algn="l" rtl="0" eaLnBrk="1" hangingPunct="1"/>
            <a:r>
              <a:rPr lang="fr" b="0" i="0" u="none" baseline="0" dirty="0"/>
              <a:t>Une série standard de données d’apprentissage prédéfinies de signatures spectrales pour chaque type d’écosystème devrait idéalement être utilisée pour créer des cartes initiales automatiques des forêts.</a:t>
            </a:r>
          </a:p>
          <a:p>
            <a:pPr algn="l" rtl="0" eaLnBrk="1" hangingPunct="1"/>
            <a:r>
              <a:rPr lang="fr" b="0" i="0" u="none" baseline="0" dirty="0"/>
              <a:t>Dans le cas d’un grand nombre d’images, les méthodes de classification dirigée sont jugées plus efficaces que les techniques </a:t>
            </a:r>
            <a:r>
              <a:rPr lang="fr" b="0" i="0" u="none" baseline="0" dirty="0" smtClean="0"/>
              <a:t>de </a:t>
            </a:r>
            <a:r>
              <a:rPr lang="en-AU" b="0" i="0" u="none" baseline="0" dirty="0" smtClean="0"/>
              <a:t>groupage</a:t>
            </a:r>
            <a:r>
              <a:rPr lang="fr" b="0" i="0" u="none" baseline="0" dirty="0" smtClean="0"/>
              <a:t> </a:t>
            </a:r>
            <a:r>
              <a:rPr lang="fr" b="0" i="0" u="none" baseline="0" dirty="0"/>
              <a:t>non dirigé.</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0" y="5675313"/>
            <a:ext cx="9144000" cy="1182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 dirty="0"/>
          </a:p>
        </p:txBody>
      </p:sp>
      <p:sp>
        <p:nvSpPr>
          <p:cNvPr id="15" name="Titel 1"/>
          <p:cNvSpPr txBox="1">
            <a:spLocks/>
          </p:cNvSpPr>
          <p:nvPr>
            <p:custDataLst>
              <p:tags r:id="rId3"/>
            </p:custDataLst>
          </p:nvPr>
        </p:nvSpPr>
        <p:spPr bwMode="auto">
          <a:xfrm>
            <a:off x="243209" y="171809"/>
            <a:ext cx="8748391" cy="782784"/>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algn="l" rtl="0" eaLnBrk="1" hangingPunct="1">
              <a:lnSpc>
                <a:spcPts val="3000"/>
              </a:lnSpc>
              <a:defRPr/>
            </a:pPr>
            <a:r>
              <a:rPr lang="fr" sz="2000" b="0" i="0" u="none" baseline="0" dirty="0"/>
              <a:t>Exemple de </a:t>
            </a:r>
            <a:r>
              <a:rPr lang="fr" sz="2000" b="0" i="0" u="none" baseline="0" dirty="0">
                <a:ea typeface="ＭＳ Ｐゴシック" pitchFamily="34" charset="-128"/>
              </a:rPr>
              <a:t>classification automatique à l’aide d’une base de données de signatures</a:t>
            </a:r>
            <a:endParaRPr lang="fr" sz="2000" dirty="0" smtClean="0"/>
          </a:p>
        </p:txBody>
      </p:sp>
      <p:sp>
        <p:nvSpPr>
          <p:cNvPr id="2214" name="Text Box 6"/>
          <p:cNvSpPr txBox="1">
            <a:spLocks noChangeArrowheads="1"/>
          </p:cNvSpPr>
          <p:nvPr>
            <p:custDataLst>
              <p:tags r:id="rId4"/>
            </p:custDataLst>
          </p:nvPr>
        </p:nvSpPr>
        <p:spPr bwMode="auto">
          <a:xfrm>
            <a:off x="417699" y="4334995"/>
            <a:ext cx="3608263" cy="1031023"/>
          </a:xfrm>
          <a:prstGeom prst="rect">
            <a:avLst/>
          </a:prstGeom>
          <a:noFill/>
          <a:ln w="9525">
            <a:solidFill>
              <a:schemeClr val="tx1"/>
            </a:solidFill>
            <a:miter lim="800000"/>
            <a:headEnd/>
            <a:tailEnd/>
          </a:ln>
        </p:spPr>
        <p:txBody>
          <a:bodyPr wrap="square" lIns="91411" tIns="45706" rIns="91411" bIns="45706">
            <a:spAutoFit/>
          </a:bodyPr>
          <a:lstStyle/>
          <a:p>
            <a:pPr algn="l" defTabSz="1279525" rtl="0">
              <a:spcAft>
                <a:spcPts val="600"/>
              </a:spcAft>
            </a:pPr>
            <a:r>
              <a:rPr lang="fr" sz="1400" b="1" i="0" u="none" baseline="0">
                <a:latin typeface="Arial" charset="0"/>
                <a:ea typeface="ＭＳ Ｐゴシック" pitchFamily="34" charset="-128"/>
              </a:rPr>
              <a:t>a) Segmentation multidate (</a:t>
            </a:r>
            <a:r>
              <a:rPr lang="fr" sz="1400" b="1" i="0" u="none" baseline="0" smtClean="0">
                <a:latin typeface="Arial" charset="0"/>
                <a:ea typeface="ＭＳ Ｐゴシック" pitchFamily="34" charset="-128"/>
              </a:rPr>
              <a:t>2000 – 2010</a:t>
            </a:r>
            <a:r>
              <a:rPr lang="fr" sz="1400" b="1" i="0" u="none" baseline="0">
                <a:latin typeface="Arial" charset="0"/>
                <a:ea typeface="ＭＳ Ｐゴシック" pitchFamily="34" charset="-128"/>
              </a:rPr>
              <a:t>)</a:t>
            </a:r>
            <a:endParaRPr lang="fr" altLang="en-US" sz="1400" b="1" dirty="0">
              <a:latin typeface="Arial" charset="0"/>
              <a:ea typeface="ＭＳ Ｐゴシック" pitchFamily="34" charset="-128"/>
            </a:endParaRPr>
          </a:p>
          <a:p>
            <a:pPr algn="l" defTabSz="1279525" rtl="0">
              <a:spcAft>
                <a:spcPts val="600"/>
              </a:spcAft>
            </a:pPr>
            <a:r>
              <a:rPr lang="fr" sz="1400" b="1" i="0" u="none" baseline="0">
                <a:latin typeface="Arial" charset="0"/>
                <a:ea typeface="ＭＳ Ｐゴシック" pitchFamily="34" charset="-128"/>
              </a:rPr>
              <a:t>b) Classification automatique de l’image Landsat de l’an 2000 à partir de la base de données de signatures</a:t>
            </a:r>
          </a:p>
        </p:txBody>
      </p:sp>
      <p:graphicFrame>
        <p:nvGraphicFramePr>
          <p:cNvPr id="2209" name="Object 161"/>
          <p:cNvGraphicFramePr>
            <a:graphicFrameLocks noChangeAspect="1"/>
          </p:cNvGraphicFramePr>
          <p:nvPr>
            <p:custDataLst>
              <p:tags r:id="rId5"/>
            </p:custDataLst>
          </p:nvPr>
        </p:nvGraphicFramePr>
        <p:xfrm>
          <a:off x="4276725" y="981075"/>
          <a:ext cx="4619625" cy="4710113"/>
        </p:xfrm>
        <a:graphic>
          <a:graphicData uri="http://schemas.openxmlformats.org/presentationml/2006/ole">
            <mc:AlternateContent xmlns:mc="http://schemas.openxmlformats.org/markup-compatibility/2006">
              <mc:Choice xmlns:v="urn:schemas-microsoft-com:vml" Requires="v">
                <p:oleObj spid="_x0000_s2607" name="Image" r:id="rId16" imgW="5071453" imgH="5083644" progId="">
                  <p:embed/>
                </p:oleObj>
              </mc:Choice>
              <mc:Fallback>
                <p:oleObj name="Image" r:id="rId16" imgW="5071453" imgH="5083644" progId="">
                  <p:embed/>
                  <p:pic>
                    <p:nvPicPr>
                      <p:cNvPr id="0" name="Picture 53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76725" y="981075"/>
                        <a:ext cx="4619625"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15" name="TextBox 6"/>
          <p:cNvSpPr txBox="1">
            <a:spLocks noChangeArrowheads="1"/>
          </p:cNvSpPr>
          <p:nvPr>
            <p:custDataLst>
              <p:tags r:id="rId6"/>
            </p:custDataLst>
          </p:nvPr>
        </p:nvSpPr>
        <p:spPr bwMode="auto">
          <a:xfrm>
            <a:off x="6143624" y="5804960"/>
            <a:ext cx="2317087" cy="830997"/>
          </a:xfrm>
          <a:prstGeom prst="rect">
            <a:avLst/>
          </a:prstGeom>
          <a:noFill/>
          <a:ln w="9525">
            <a:noFill/>
            <a:miter lim="800000"/>
            <a:headEnd/>
            <a:tailEnd/>
          </a:ln>
        </p:spPr>
        <p:txBody>
          <a:bodyPr wrap="square">
            <a:spAutoFit/>
          </a:bodyPr>
          <a:lstStyle/>
          <a:p>
            <a:pPr algn="l" rtl="0"/>
            <a:r>
              <a:rPr lang="fr" sz="1200" b="1" i="0" u="none" baseline="0" dirty="0">
                <a:solidFill>
                  <a:schemeClr val="accent6"/>
                </a:solidFill>
                <a:latin typeface="+mj-lt"/>
                <a:ea typeface="ＭＳ Ｐゴシック" pitchFamily="34" charset="-128"/>
              </a:rPr>
              <a:t>Légende</a:t>
            </a:r>
          </a:p>
          <a:p>
            <a:pPr algn="l" rtl="0"/>
            <a:r>
              <a:rPr lang="fr" sz="1200" b="0" i="0" u="none" baseline="0" dirty="0">
                <a:solidFill>
                  <a:schemeClr val="accent6"/>
                </a:solidFill>
                <a:latin typeface="+mj-lt"/>
                <a:ea typeface="ＭＳ Ｐゴシック" pitchFamily="34" charset="-128"/>
              </a:rPr>
              <a:t>Couvert arboré</a:t>
            </a:r>
          </a:p>
          <a:p>
            <a:pPr algn="l" rtl="0"/>
            <a:r>
              <a:rPr lang="fr" sz="1200" b="0" i="0" u="none" baseline="0" dirty="0">
                <a:solidFill>
                  <a:schemeClr val="accent6"/>
                </a:solidFill>
                <a:latin typeface="+mj-lt"/>
                <a:ea typeface="ＭＳ Ｐゴシック" pitchFamily="34" charset="-128"/>
              </a:rPr>
              <a:t>Arbustes et repousse</a:t>
            </a:r>
            <a:endParaRPr lang="fr" altLang="en-US" sz="1200" dirty="0">
              <a:solidFill>
                <a:schemeClr val="accent6"/>
              </a:solidFill>
              <a:latin typeface="+mj-lt"/>
              <a:ea typeface="ＭＳ Ｐゴシック" pitchFamily="34" charset="-128"/>
            </a:endParaRPr>
          </a:p>
          <a:p>
            <a:pPr algn="l" rtl="0"/>
            <a:r>
              <a:rPr lang="fr" sz="1200" b="0" i="0" u="none" baseline="0" dirty="0">
                <a:solidFill>
                  <a:schemeClr val="accent6"/>
                </a:solidFill>
                <a:latin typeface="+mj-lt"/>
                <a:ea typeface="ＭＳ Ｐゴシック" pitchFamily="34" charset="-128"/>
              </a:rPr>
              <a:t>Herbes, plantes herbacées</a:t>
            </a:r>
          </a:p>
        </p:txBody>
      </p:sp>
      <p:graphicFrame>
        <p:nvGraphicFramePr>
          <p:cNvPr id="2210" name="Object 162"/>
          <p:cNvGraphicFramePr>
            <a:graphicFrameLocks noChangeAspect="1"/>
          </p:cNvGraphicFramePr>
          <p:nvPr>
            <p:custDataLst>
              <p:tags r:id="rId7"/>
            </p:custDataLst>
          </p:nvPr>
        </p:nvGraphicFramePr>
        <p:xfrm>
          <a:off x="500063" y="1019175"/>
          <a:ext cx="3079750" cy="3086100"/>
        </p:xfrm>
        <a:graphic>
          <a:graphicData uri="http://schemas.openxmlformats.org/presentationml/2006/ole">
            <mc:AlternateContent xmlns:mc="http://schemas.openxmlformats.org/markup-compatibility/2006">
              <mc:Choice xmlns:v="urn:schemas-microsoft-com:vml" Requires="v">
                <p:oleObj spid="_x0000_s2608" name="Image" r:id="rId18" imgW="5059262" imgH="5071453" progId="">
                  <p:embed/>
                </p:oleObj>
              </mc:Choice>
              <mc:Fallback>
                <p:oleObj name="Image" r:id="rId18" imgW="5059262" imgH="5071453" progId="">
                  <p:embed/>
                  <p:pic>
                    <p:nvPicPr>
                      <p:cNvPr id="0" name="Picture 53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0063" y="1019175"/>
                        <a:ext cx="30797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16" name="Text Box 8"/>
          <p:cNvSpPr txBox="1">
            <a:spLocks noChangeArrowheads="1"/>
          </p:cNvSpPr>
          <p:nvPr>
            <p:custDataLst>
              <p:tags r:id="rId8"/>
            </p:custDataLst>
          </p:nvPr>
        </p:nvSpPr>
        <p:spPr bwMode="auto">
          <a:xfrm>
            <a:off x="242888" y="5969793"/>
            <a:ext cx="3943350" cy="923330"/>
          </a:xfrm>
          <a:prstGeom prst="rect">
            <a:avLst/>
          </a:prstGeom>
          <a:noFill/>
          <a:ln w="9525">
            <a:noFill/>
            <a:miter lim="800000"/>
            <a:headEnd/>
            <a:tailEnd/>
          </a:ln>
        </p:spPr>
        <p:txBody>
          <a:bodyPr>
            <a:spAutoFit/>
          </a:bodyPr>
          <a:lstStyle/>
          <a:p>
            <a:pPr algn="r" rtl="0"/>
            <a:r>
              <a:rPr lang="fr" b="0" i="0" u="none" baseline="0" dirty="0" smtClean="0">
                <a:solidFill>
                  <a:schemeClr val="bg2"/>
                </a:solidFill>
              </a:rPr>
              <a:t>Sources : </a:t>
            </a:r>
            <a:r>
              <a:rPr lang="fr" b="0" i="0" u="none" baseline="0" dirty="0"/>
              <a:t>USGS 2015, série de données </a:t>
            </a:r>
            <a:r>
              <a:rPr lang="fr" b="0" i="0" u="none" baseline="0" dirty="0" smtClean="0"/>
              <a:t>GLS ; </a:t>
            </a:r>
            <a:r>
              <a:rPr lang="fr" b="0" i="0" u="none" baseline="0" dirty="0">
                <a:solidFill>
                  <a:schemeClr val="bg2"/>
                </a:solidFill>
              </a:rPr>
              <a:t>Bodart et al. </a:t>
            </a:r>
            <a:r>
              <a:rPr lang="fr" b="0" i="0" u="none" baseline="0" dirty="0" smtClean="0">
                <a:solidFill>
                  <a:schemeClr val="bg2"/>
                </a:solidFill>
              </a:rPr>
              <a:t>2011 ; </a:t>
            </a:r>
            <a:r>
              <a:rPr lang="fr" b="0" i="0" u="none" baseline="0" dirty="0">
                <a:solidFill>
                  <a:schemeClr val="bg2"/>
                </a:solidFill>
              </a:rPr>
              <a:t>et Raši et al. 2011</a:t>
            </a:r>
            <a:r>
              <a:rPr lang="fr" b="0" i="0" u="none" baseline="0" dirty="0" smtClean="0">
                <a:solidFill>
                  <a:schemeClr val="bg2"/>
                </a:solidFill>
              </a:rPr>
              <a:t>.</a:t>
            </a:r>
            <a:endParaRPr lang="fr" dirty="0">
              <a:solidFill>
                <a:schemeClr val="bg2"/>
              </a:solidFill>
            </a:endParaRPr>
          </a:p>
        </p:txBody>
      </p:sp>
      <p:pic>
        <p:nvPicPr>
          <p:cNvPr id="10" name="Picture 9"/>
          <p:cNvPicPr/>
          <p:nvPr>
            <p:custDataLst>
              <p:tags r:id="rId9"/>
            </p:custDataLst>
          </p:nvPr>
        </p:nvPicPr>
        <p:blipFill rotWithShape="1">
          <a:blip r:embed="rId20">
            <a:extLst>
              <a:ext uri="{28A0092B-C50C-407E-A947-70E740481C1C}">
                <a14:useLocalDpi xmlns:a14="http://schemas.microsoft.com/office/drawing/2010/main" val="0"/>
              </a:ext>
            </a:extLst>
          </a:blip>
          <a:srcRect l="59208" t="1183" r="35284" b="96255"/>
          <a:stretch/>
        </p:blipFill>
        <p:spPr bwMode="auto">
          <a:xfrm>
            <a:off x="5738638" y="6059606"/>
            <a:ext cx="339727" cy="160852"/>
          </a:xfrm>
          <a:prstGeom prst="rect">
            <a:avLst/>
          </a:prstGeom>
          <a:noFill/>
          <a:ln>
            <a:noFill/>
          </a:ln>
          <a:extLst>
            <a:ext uri="{53640926-AAD7-44D8-BBD7-CCE9431645EC}">
              <a14:shadowObscured xmlns:a14="http://schemas.microsoft.com/office/drawing/2010/main"/>
            </a:ext>
          </a:extLst>
        </p:spPr>
      </p:pic>
      <p:pic>
        <p:nvPicPr>
          <p:cNvPr id="11" name="Picture 10"/>
          <p:cNvPicPr/>
          <p:nvPr>
            <p:custDataLst>
              <p:tags r:id="rId10"/>
            </p:custDataLst>
          </p:nvPr>
        </p:nvPicPr>
        <p:blipFill rotWithShape="1">
          <a:blip r:embed="rId20">
            <a:extLst>
              <a:ext uri="{28A0092B-C50C-407E-A947-70E740481C1C}">
                <a14:useLocalDpi xmlns:a14="http://schemas.microsoft.com/office/drawing/2010/main" val="0"/>
              </a:ext>
            </a:extLst>
          </a:blip>
          <a:srcRect l="96213" t="9463" r="960" b="89660"/>
          <a:stretch/>
        </p:blipFill>
        <p:spPr bwMode="auto">
          <a:xfrm>
            <a:off x="5738638" y="6239359"/>
            <a:ext cx="339727" cy="168433"/>
          </a:xfrm>
          <a:prstGeom prst="rect">
            <a:avLst/>
          </a:prstGeom>
          <a:noFill/>
          <a:ln>
            <a:noFill/>
          </a:ln>
          <a:extLst>
            <a:ext uri="{53640926-AAD7-44D8-BBD7-CCE9431645EC}">
              <a14:shadowObscured xmlns:a14="http://schemas.microsoft.com/office/drawing/2010/main"/>
            </a:ext>
          </a:extLst>
        </p:spPr>
      </p:pic>
      <p:pic>
        <p:nvPicPr>
          <p:cNvPr id="12" name="Picture 11"/>
          <p:cNvPicPr/>
          <p:nvPr>
            <p:custDataLst>
              <p:tags r:id="rId11"/>
            </p:custDataLst>
          </p:nvPr>
        </p:nvPicPr>
        <p:blipFill rotWithShape="1">
          <a:blip r:embed="rId20">
            <a:extLst>
              <a:ext uri="{28A0092B-C50C-407E-A947-70E740481C1C}">
                <a14:useLocalDpi xmlns:a14="http://schemas.microsoft.com/office/drawing/2010/main" val="0"/>
              </a:ext>
            </a:extLst>
          </a:blip>
          <a:srcRect l="499" t="37179" r="98279" b="62148"/>
          <a:stretch/>
        </p:blipFill>
        <p:spPr bwMode="auto">
          <a:xfrm>
            <a:off x="5738638" y="6421439"/>
            <a:ext cx="339727" cy="175914"/>
          </a:xfrm>
          <a:prstGeom prst="rect">
            <a:avLst/>
          </a:prstGeom>
          <a:noFill/>
          <a:ln>
            <a:noFill/>
          </a:ln>
          <a:extLst>
            <a:ext uri="{53640926-AAD7-44D8-BBD7-CCE9431645EC}">
              <a14:shadowObscured xmlns:a14="http://schemas.microsoft.com/office/drawing/2010/main"/>
            </a:ext>
          </a:extLst>
        </p:spPr>
      </p:pic>
      <p:sp>
        <p:nvSpPr>
          <p:cNvPr id="3" name="Rectangle 2"/>
          <p:cNvSpPr/>
          <p:nvPr>
            <p:custDataLst>
              <p:tags r:id="rId12"/>
            </p:custDataLst>
          </p:nvPr>
        </p:nvSpPr>
        <p:spPr>
          <a:xfrm>
            <a:off x="48284" y="1119699"/>
            <a:ext cx="389850" cy="369332"/>
          </a:xfrm>
          <a:prstGeom prst="rect">
            <a:avLst/>
          </a:prstGeom>
        </p:spPr>
        <p:txBody>
          <a:bodyPr wrap="none">
            <a:spAutoFit/>
          </a:bodyPr>
          <a:lstStyle/>
          <a:p>
            <a:pPr algn="l" rtl="0"/>
            <a:r>
              <a:rPr lang="fr" b="1" i="0" u="none" baseline="0" dirty="0">
                <a:latin typeface="Arial" charset="0"/>
                <a:ea typeface="ＭＳ Ｐゴシック" pitchFamily="34" charset="-128"/>
              </a:rPr>
              <a:t>a)</a:t>
            </a:r>
            <a:endParaRPr lang="fr" dirty="0"/>
          </a:p>
        </p:txBody>
      </p:sp>
      <p:sp>
        <p:nvSpPr>
          <p:cNvPr id="13" name="Rectangle 12"/>
          <p:cNvSpPr/>
          <p:nvPr>
            <p:custDataLst>
              <p:tags r:id="rId13"/>
            </p:custDataLst>
          </p:nvPr>
        </p:nvSpPr>
        <p:spPr>
          <a:xfrm>
            <a:off x="3824625" y="1119699"/>
            <a:ext cx="402674" cy="369332"/>
          </a:xfrm>
          <a:prstGeom prst="rect">
            <a:avLst/>
          </a:prstGeom>
        </p:spPr>
        <p:txBody>
          <a:bodyPr wrap="none">
            <a:spAutoFit/>
          </a:bodyPr>
          <a:lstStyle/>
          <a:p>
            <a:pPr algn="l" rtl="0"/>
            <a:r>
              <a:rPr lang="fr" b="1" i="0" u="none" baseline="0">
                <a:latin typeface="Arial" charset="0"/>
                <a:ea typeface="ＭＳ Ｐゴシック" pitchFamily="34" charset="-128"/>
              </a:rPr>
              <a:t>b)</a:t>
            </a:r>
            <a:endParaRPr lang="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1" descr="S12_W058_00_06082001_f"/>
          <p:cNvPicPr>
            <a:picLocks noChangeAspect="1" noChangeArrowheads="1"/>
          </p:cNvPicPr>
          <p:nvPr>
            <p:custDataLst>
              <p:tags r:id="rId1"/>
            </p:custDataLst>
          </p:nvPr>
        </p:nvPicPr>
        <p:blipFill>
          <a:blip r:embed="rId19"/>
          <a:srcRect/>
          <a:stretch>
            <a:fillRect/>
          </a:stretch>
        </p:blipFill>
        <p:spPr bwMode="auto">
          <a:xfrm>
            <a:off x="185738" y="1214438"/>
            <a:ext cx="2922587" cy="2922587"/>
          </a:xfrm>
          <a:prstGeom prst="rect">
            <a:avLst/>
          </a:prstGeom>
          <a:noFill/>
          <a:ln w="19050">
            <a:solidFill>
              <a:schemeClr val="folHlink"/>
            </a:solidFill>
            <a:miter lim="800000"/>
            <a:headEnd/>
            <a:tailEnd/>
          </a:ln>
        </p:spPr>
      </p:pic>
      <p:sp>
        <p:nvSpPr>
          <p:cNvPr id="73730" name="Rectangle 9"/>
          <p:cNvSpPr>
            <a:spLocks noChangeArrowheads="1"/>
          </p:cNvSpPr>
          <p:nvPr>
            <p:custDataLst>
              <p:tags r:id="rId2"/>
            </p:custDataLst>
          </p:nvPr>
        </p:nvSpPr>
        <p:spPr bwMode="auto">
          <a:xfrm>
            <a:off x="920750" y="1978025"/>
            <a:ext cx="1385888" cy="1417638"/>
          </a:xfrm>
          <a:prstGeom prst="rect">
            <a:avLst/>
          </a:prstGeom>
          <a:noFill/>
          <a:ln w="19050">
            <a:solidFill>
              <a:srgbClr val="FF0000"/>
            </a:solidFill>
            <a:miter lim="800000"/>
            <a:headEnd/>
            <a:tailEnd/>
          </a:ln>
        </p:spPr>
        <p:txBody>
          <a:bodyPr wrap="none" anchor="ctr"/>
          <a:lstStyle/>
          <a:p>
            <a:endParaRPr lang="fr" dirty="0"/>
          </a:p>
        </p:txBody>
      </p:sp>
      <p:pic>
        <p:nvPicPr>
          <p:cNvPr id="73731" name="Picture 7" descr="S12_W058_05_14062005_f"/>
          <p:cNvPicPr>
            <a:picLocks noChangeAspect="1" noChangeArrowheads="1"/>
          </p:cNvPicPr>
          <p:nvPr>
            <p:custDataLst>
              <p:tags r:id="rId3"/>
            </p:custDataLst>
          </p:nvPr>
        </p:nvPicPr>
        <p:blipFill>
          <a:blip r:embed="rId20"/>
          <a:srcRect/>
          <a:stretch>
            <a:fillRect/>
          </a:stretch>
        </p:blipFill>
        <p:spPr bwMode="auto">
          <a:xfrm>
            <a:off x="2376489" y="2857053"/>
            <a:ext cx="2810322" cy="2810322"/>
          </a:xfrm>
          <a:prstGeom prst="rect">
            <a:avLst/>
          </a:prstGeom>
          <a:noFill/>
          <a:ln w="19050">
            <a:solidFill>
              <a:schemeClr val="folHlink"/>
            </a:solidFill>
            <a:miter lim="800000"/>
            <a:headEnd/>
            <a:tailEnd/>
          </a:ln>
        </p:spPr>
      </p:pic>
      <p:sp>
        <p:nvSpPr>
          <p:cNvPr id="6" name="Titel 1"/>
          <p:cNvSpPr>
            <a:spLocks noGrp="1"/>
          </p:cNvSpPr>
          <p:nvPr>
            <p:ph type="title" idx="4294967295"/>
            <p:custDataLst>
              <p:tags r:id="rId4"/>
            </p:custDataLst>
          </p:nvPr>
        </p:nvSpPr>
        <p:spPr>
          <a:xfrm>
            <a:off x="318851" y="137128"/>
            <a:ext cx="8739423" cy="996347"/>
          </a:xfrm>
        </p:spPr>
        <p:txBody>
          <a:bodyPr/>
          <a:lstStyle/>
          <a:p>
            <a:pPr algn="l" rtl="0" eaLnBrk="1" hangingPunct="1">
              <a:lnSpc>
                <a:spcPct val="150000"/>
              </a:lnSpc>
              <a:defRPr/>
            </a:pPr>
            <a:r>
              <a:rPr lang="fr" sz="2000" b="0" i="0" u="none" baseline="0"/>
              <a:t>Exemple de modification du couvert forestier établie à partir d’images Landsat TM d’un site du Brésil</a:t>
            </a:r>
          </a:p>
        </p:txBody>
      </p:sp>
      <p:sp>
        <p:nvSpPr>
          <p:cNvPr id="73735" name="Text Box 6"/>
          <p:cNvSpPr txBox="1">
            <a:spLocks noChangeArrowheads="1"/>
          </p:cNvSpPr>
          <p:nvPr>
            <p:custDataLst>
              <p:tags r:id="rId5"/>
            </p:custDataLst>
          </p:nvPr>
        </p:nvSpPr>
        <p:spPr bwMode="auto">
          <a:xfrm>
            <a:off x="285750" y="4686300"/>
            <a:ext cx="1889125" cy="307975"/>
          </a:xfrm>
          <a:prstGeom prst="rect">
            <a:avLst/>
          </a:prstGeom>
          <a:noFill/>
          <a:ln w="9525">
            <a:noFill/>
            <a:miter lim="800000"/>
            <a:headEnd/>
            <a:tailEnd/>
          </a:ln>
        </p:spPr>
        <p:txBody>
          <a:bodyPr>
            <a:spAutoFit/>
          </a:bodyPr>
          <a:lstStyle/>
          <a:p>
            <a:pPr algn="ctr" rtl="0">
              <a:spcBef>
                <a:spcPct val="10000"/>
              </a:spcBef>
            </a:pPr>
            <a:r>
              <a:rPr lang="fr" sz="1400" b="0" i="0" u="none" baseline="0"/>
              <a:t>Images Landsat-5 </a:t>
            </a:r>
            <a:r>
              <a:rPr lang="fr" sz="1400" b="0" i="0" u="none" baseline="0" smtClean="0"/>
              <a:t>TM</a:t>
            </a:r>
            <a:endParaRPr lang="fr" sz="1400" b="0" i="0" u="none" baseline="0"/>
          </a:p>
        </p:txBody>
      </p:sp>
      <p:pic>
        <p:nvPicPr>
          <p:cNvPr id="73736" name="Picture 8" descr="S12_W058_10x10_05"/>
          <p:cNvPicPr>
            <a:picLocks noChangeAspect="1" noChangeArrowheads="1"/>
          </p:cNvPicPr>
          <p:nvPr>
            <p:custDataLst>
              <p:tags r:id="rId6"/>
            </p:custDataLst>
          </p:nvPr>
        </p:nvPicPr>
        <p:blipFill>
          <a:blip r:embed="rId21"/>
          <a:srcRect/>
          <a:stretch>
            <a:fillRect/>
          </a:stretch>
        </p:blipFill>
        <p:spPr bwMode="auto">
          <a:xfrm>
            <a:off x="6721475" y="3552825"/>
            <a:ext cx="1919288" cy="1912938"/>
          </a:xfrm>
          <a:prstGeom prst="rect">
            <a:avLst/>
          </a:prstGeom>
          <a:noFill/>
          <a:ln w="19050">
            <a:solidFill>
              <a:srgbClr val="FF0000"/>
            </a:solidFill>
            <a:miter lim="800000"/>
            <a:headEnd/>
            <a:tailEnd/>
          </a:ln>
        </p:spPr>
      </p:pic>
      <p:sp>
        <p:nvSpPr>
          <p:cNvPr id="73737" name="Rectangle 9"/>
          <p:cNvSpPr>
            <a:spLocks noChangeArrowheads="1"/>
          </p:cNvSpPr>
          <p:nvPr>
            <p:custDataLst>
              <p:tags r:id="rId7"/>
            </p:custDataLst>
          </p:nvPr>
        </p:nvSpPr>
        <p:spPr bwMode="auto">
          <a:xfrm>
            <a:off x="3219450" y="3524250"/>
            <a:ext cx="1385888" cy="1417638"/>
          </a:xfrm>
          <a:prstGeom prst="rect">
            <a:avLst/>
          </a:prstGeom>
          <a:noFill/>
          <a:ln w="19050">
            <a:solidFill>
              <a:srgbClr val="FF0000"/>
            </a:solidFill>
            <a:miter lim="800000"/>
            <a:headEnd/>
            <a:tailEnd/>
          </a:ln>
        </p:spPr>
        <p:txBody>
          <a:bodyPr wrap="none" anchor="ctr"/>
          <a:lstStyle/>
          <a:p>
            <a:endParaRPr lang="fr" dirty="0"/>
          </a:p>
        </p:txBody>
      </p:sp>
      <p:sp>
        <p:nvSpPr>
          <p:cNvPr id="73738" name="Text Box 11"/>
          <p:cNvSpPr txBox="1">
            <a:spLocks noChangeArrowheads="1"/>
          </p:cNvSpPr>
          <p:nvPr>
            <p:custDataLst>
              <p:tags r:id="rId8"/>
            </p:custDataLst>
          </p:nvPr>
        </p:nvSpPr>
        <p:spPr bwMode="auto">
          <a:xfrm>
            <a:off x="5434013" y="1208088"/>
            <a:ext cx="3332162" cy="307777"/>
          </a:xfrm>
          <a:prstGeom prst="rect">
            <a:avLst/>
          </a:prstGeom>
          <a:noFill/>
          <a:ln w="9525">
            <a:noFill/>
            <a:miter lim="800000"/>
            <a:headEnd/>
            <a:tailEnd/>
          </a:ln>
        </p:spPr>
        <p:txBody>
          <a:bodyPr wrap="square">
            <a:spAutoFit/>
          </a:bodyPr>
          <a:lstStyle/>
          <a:p>
            <a:pPr algn="ctr" rtl="0">
              <a:spcBef>
                <a:spcPct val="10000"/>
              </a:spcBef>
            </a:pPr>
            <a:r>
              <a:rPr lang="fr" sz="1400" b="0" i="0" u="none" baseline="0" dirty="0"/>
              <a:t>Cartes du couvert terrestre de 2001 à 2005</a:t>
            </a:r>
          </a:p>
        </p:txBody>
      </p:sp>
      <p:sp>
        <p:nvSpPr>
          <p:cNvPr id="73739" name="Text Box 6"/>
          <p:cNvSpPr txBox="1">
            <a:spLocks noChangeArrowheads="1"/>
          </p:cNvSpPr>
          <p:nvPr>
            <p:custDataLst>
              <p:tags r:id="rId9"/>
            </p:custDataLst>
          </p:nvPr>
        </p:nvSpPr>
        <p:spPr bwMode="auto">
          <a:xfrm>
            <a:off x="996950" y="1282700"/>
            <a:ext cx="1393825" cy="338138"/>
          </a:xfrm>
          <a:prstGeom prst="rect">
            <a:avLst/>
          </a:prstGeom>
          <a:noFill/>
          <a:ln w="9525">
            <a:noFill/>
            <a:miter lim="800000"/>
            <a:headEnd/>
            <a:tailEnd/>
          </a:ln>
        </p:spPr>
        <p:txBody>
          <a:bodyPr>
            <a:spAutoFit/>
          </a:bodyPr>
          <a:lstStyle/>
          <a:p>
            <a:pPr algn="ctr" rtl="0">
              <a:spcBef>
                <a:spcPct val="10000"/>
              </a:spcBef>
            </a:pPr>
            <a:r>
              <a:rPr lang="fr" sz="1600" b="1" i="0" u="none" baseline="0" smtClean="0">
                <a:solidFill>
                  <a:schemeClr val="bg1"/>
                </a:solidFill>
              </a:rPr>
              <a:t>6 août </a:t>
            </a:r>
            <a:r>
              <a:rPr lang="fr" sz="1600" b="1" i="0" u="none" baseline="0">
                <a:solidFill>
                  <a:schemeClr val="bg1"/>
                </a:solidFill>
              </a:rPr>
              <a:t>2001</a:t>
            </a:r>
          </a:p>
        </p:txBody>
      </p:sp>
      <p:sp>
        <p:nvSpPr>
          <p:cNvPr id="73740" name="Text Box 6"/>
          <p:cNvSpPr txBox="1">
            <a:spLocks noChangeArrowheads="1"/>
          </p:cNvSpPr>
          <p:nvPr>
            <p:custDataLst>
              <p:tags r:id="rId10"/>
            </p:custDataLst>
          </p:nvPr>
        </p:nvSpPr>
        <p:spPr bwMode="auto">
          <a:xfrm>
            <a:off x="3202006" y="2944720"/>
            <a:ext cx="1393825" cy="338138"/>
          </a:xfrm>
          <a:prstGeom prst="rect">
            <a:avLst/>
          </a:prstGeom>
          <a:noFill/>
          <a:ln w="9525">
            <a:noFill/>
            <a:miter lim="800000"/>
            <a:headEnd/>
            <a:tailEnd/>
          </a:ln>
        </p:spPr>
        <p:txBody>
          <a:bodyPr>
            <a:spAutoFit/>
          </a:bodyPr>
          <a:lstStyle/>
          <a:p>
            <a:pPr algn="ctr" rtl="0">
              <a:spcBef>
                <a:spcPct val="10000"/>
              </a:spcBef>
            </a:pPr>
            <a:r>
              <a:rPr lang="fr" sz="1600" b="1" i="0" u="none" baseline="0" dirty="0" smtClean="0">
                <a:solidFill>
                  <a:schemeClr val="bg1"/>
                </a:solidFill>
              </a:rPr>
              <a:t>15 juin </a:t>
            </a:r>
            <a:r>
              <a:rPr lang="fr" sz="1600" b="1" i="0" u="none" baseline="0" dirty="0">
                <a:solidFill>
                  <a:schemeClr val="bg1"/>
                </a:solidFill>
              </a:rPr>
              <a:t>2005</a:t>
            </a:r>
          </a:p>
        </p:txBody>
      </p:sp>
      <p:pic>
        <p:nvPicPr>
          <p:cNvPr id="73741" name="Picture 14" descr="S12_W058_10x10_00"/>
          <p:cNvPicPr>
            <a:picLocks noChangeAspect="1" noChangeArrowheads="1"/>
          </p:cNvPicPr>
          <p:nvPr>
            <p:custDataLst>
              <p:tags r:id="rId11"/>
            </p:custDataLst>
          </p:nvPr>
        </p:nvPicPr>
        <p:blipFill>
          <a:blip r:embed="rId22"/>
          <a:srcRect/>
          <a:stretch>
            <a:fillRect/>
          </a:stretch>
        </p:blipFill>
        <p:spPr bwMode="auto">
          <a:xfrm>
            <a:off x="5249863" y="1547853"/>
            <a:ext cx="1925637" cy="1922422"/>
          </a:xfrm>
          <a:prstGeom prst="rect">
            <a:avLst/>
          </a:prstGeom>
          <a:noFill/>
          <a:ln w="19050">
            <a:solidFill>
              <a:srgbClr val="FF0000"/>
            </a:solidFill>
            <a:miter lim="800000"/>
            <a:headEnd/>
            <a:tailEnd/>
          </a:ln>
        </p:spPr>
      </p:pic>
      <p:sp>
        <p:nvSpPr>
          <p:cNvPr id="73742" name="Text Box 6"/>
          <p:cNvSpPr txBox="1">
            <a:spLocks noChangeArrowheads="1"/>
          </p:cNvSpPr>
          <p:nvPr>
            <p:custDataLst>
              <p:tags r:id="rId12"/>
            </p:custDataLst>
          </p:nvPr>
        </p:nvSpPr>
        <p:spPr bwMode="auto">
          <a:xfrm>
            <a:off x="5489686" y="1536700"/>
            <a:ext cx="1504950" cy="336550"/>
          </a:xfrm>
          <a:prstGeom prst="rect">
            <a:avLst/>
          </a:prstGeom>
          <a:noFill/>
          <a:ln w="9525">
            <a:noFill/>
            <a:miter lim="800000"/>
            <a:headEnd/>
            <a:tailEnd/>
          </a:ln>
        </p:spPr>
        <p:txBody>
          <a:bodyPr>
            <a:spAutoFit/>
          </a:bodyPr>
          <a:lstStyle/>
          <a:p>
            <a:pPr algn="ctr" rtl="0">
              <a:spcBef>
                <a:spcPct val="10000"/>
              </a:spcBef>
            </a:pPr>
            <a:r>
              <a:rPr lang="fr" sz="1600" b="1" i="0" u="none" baseline="0" dirty="0" smtClean="0">
                <a:solidFill>
                  <a:schemeClr val="bg1"/>
                </a:solidFill>
              </a:rPr>
              <a:t>6 août </a:t>
            </a:r>
            <a:r>
              <a:rPr lang="fr" sz="1600" b="1" i="0" u="none" baseline="0" dirty="0">
                <a:solidFill>
                  <a:schemeClr val="bg1"/>
                </a:solidFill>
              </a:rPr>
              <a:t>2001</a:t>
            </a:r>
          </a:p>
        </p:txBody>
      </p:sp>
      <p:sp>
        <p:nvSpPr>
          <p:cNvPr id="73743" name="Text Box 6"/>
          <p:cNvSpPr txBox="1">
            <a:spLocks noChangeArrowheads="1"/>
          </p:cNvSpPr>
          <p:nvPr>
            <p:custDataLst>
              <p:tags r:id="rId13"/>
            </p:custDataLst>
          </p:nvPr>
        </p:nvSpPr>
        <p:spPr bwMode="auto">
          <a:xfrm>
            <a:off x="6915150" y="3505200"/>
            <a:ext cx="1504950" cy="336550"/>
          </a:xfrm>
          <a:prstGeom prst="rect">
            <a:avLst/>
          </a:prstGeom>
          <a:noFill/>
          <a:ln w="9525">
            <a:noFill/>
            <a:miter lim="800000"/>
            <a:headEnd/>
            <a:tailEnd/>
          </a:ln>
        </p:spPr>
        <p:txBody>
          <a:bodyPr>
            <a:spAutoFit/>
          </a:bodyPr>
          <a:lstStyle/>
          <a:p>
            <a:pPr algn="ctr" rtl="0">
              <a:spcBef>
                <a:spcPct val="10000"/>
              </a:spcBef>
            </a:pPr>
            <a:r>
              <a:rPr lang="fr" sz="1600" b="1" i="0" u="none" baseline="0" smtClean="0">
                <a:solidFill>
                  <a:schemeClr val="bg1"/>
                </a:solidFill>
              </a:rPr>
              <a:t>15 juin </a:t>
            </a:r>
            <a:r>
              <a:rPr lang="fr" sz="1600" b="1" i="0" u="none" baseline="0">
                <a:solidFill>
                  <a:schemeClr val="bg1"/>
                </a:solidFill>
              </a:rPr>
              <a:t>2005</a:t>
            </a:r>
          </a:p>
        </p:txBody>
      </p:sp>
      <p:sp>
        <p:nvSpPr>
          <p:cNvPr id="73744" name="Text Box 8"/>
          <p:cNvSpPr txBox="1">
            <a:spLocks noChangeArrowheads="1"/>
          </p:cNvSpPr>
          <p:nvPr>
            <p:custDataLst>
              <p:tags r:id="rId14"/>
            </p:custDataLst>
          </p:nvPr>
        </p:nvSpPr>
        <p:spPr bwMode="auto">
          <a:xfrm>
            <a:off x="5862570" y="5448300"/>
            <a:ext cx="3076575" cy="641350"/>
          </a:xfrm>
          <a:prstGeom prst="rect">
            <a:avLst/>
          </a:prstGeom>
          <a:noFill/>
          <a:ln w="9525">
            <a:noFill/>
            <a:miter lim="800000"/>
            <a:headEnd/>
            <a:tailEnd/>
          </a:ln>
        </p:spPr>
        <p:txBody>
          <a:bodyPr>
            <a:spAutoFit/>
          </a:bodyPr>
          <a:lstStyle/>
          <a:p>
            <a:pPr algn="l" rtl="0"/>
            <a:r>
              <a:rPr lang="fr" b="0" i="0" u="none" baseline="0" smtClean="0"/>
              <a:t>Sources : </a:t>
            </a:r>
            <a:r>
              <a:rPr lang="fr" b="0" i="0" u="none" baseline="0"/>
              <a:t>USGS 2015, série de données </a:t>
            </a:r>
            <a:r>
              <a:rPr lang="fr" b="0" i="0" u="none" baseline="0" smtClean="0"/>
              <a:t>GLS ; </a:t>
            </a:r>
            <a:r>
              <a:rPr lang="fr" b="0" i="0" u="none" baseline="0"/>
              <a:t>Eva et al. 2012</a:t>
            </a:r>
            <a:r>
              <a:rPr lang="fr" b="0" i="0" u="none" baseline="0" smtClean="0"/>
              <a:t>.</a:t>
            </a:r>
            <a:endParaRPr lang="fr" dirty="0"/>
          </a:p>
        </p:txBody>
      </p:sp>
      <p:sp>
        <p:nvSpPr>
          <p:cNvPr id="17" name="TextBox 16"/>
          <p:cNvSpPr txBox="1"/>
          <p:nvPr>
            <p:custDataLst>
              <p:tags r:id="rId15"/>
            </p:custDataLst>
          </p:nvPr>
        </p:nvSpPr>
        <p:spPr>
          <a:xfrm>
            <a:off x="7453676" y="2380000"/>
            <a:ext cx="1688283" cy="954107"/>
          </a:xfrm>
          <a:prstGeom prst="rect">
            <a:avLst/>
          </a:prstGeom>
          <a:solidFill>
            <a:schemeClr val="bg1"/>
          </a:solidFill>
        </p:spPr>
        <p:txBody>
          <a:bodyPr wrap="none" rtlCol="0">
            <a:spAutoFit/>
          </a:bodyPr>
          <a:lstStyle/>
          <a:p>
            <a:pPr algn="l" rtl="0"/>
            <a:r>
              <a:rPr lang="fr" sz="1200" b="1" i="0" u="none" baseline="0" dirty="0">
                <a:solidFill>
                  <a:schemeClr val="accent6"/>
                </a:solidFill>
                <a:latin typeface="Verdana" pitchFamily="34" charset="0"/>
              </a:rPr>
              <a:t>Légende</a:t>
            </a:r>
          </a:p>
          <a:p>
            <a:pPr algn="l" rtl="0"/>
            <a:r>
              <a:rPr lang="fr" sz="1100" b="0" i="0" u="none" baseline="0" dirty="0">
                <a:solidFill>
                  <a:schemeClr val="accent6"/>
                </a:solidFill>
                <a:latin typeface="Verdana" pitchFamily="34" charset="0"/>
              </a:rPr>
              <a:t>Couvert arboré</a:t>
            </a:r>
          </a:p>
          <a:p>
            <a:pPr algn="l" rtl="0"/>
            <a:r>
              <a:rPr lang="fr" sz="1100" b="0" i="0" u="none" spc="-100" dirty="0">
                <a:solidFill>
                  <a:schemeClr val="accent6"/>
                </a:solidFill>
                <a:latin typeface="Verdana" pitchFamily="34" charset="0"/>
              </a:rPr>
              <a:t>Mosaïque </a:t>
            </a:r>
            <a:r>
              <a:rPr lang="fr" sz="1100" b="0" i="0" u="none" spc="-100" dirty="0" smtClean="0">
                <a:solidFill>
                  <a:schemeClr val="accent6"/>
                </a:solidFill>
                <a:latin typeface="Verdana" pitchFamily="34" charset="0"/>
              </a:rPr>
              <a:t>couvert </a:t>
            </a:r>
            <a:r>
              <a:rPr lang="fr" sz="1100" b="0" i="0" u="none" spc="-100" dirty="0">
                <a:solidFill>
                  <a:schemeClr val="accent6"/>
                </a:solidFill>
                <a:latin typeface="Verdana" pitchFamily="34" charset="0"/>
              </a:rPr>
              <a:t>arboré</a:t>
            </a:r>
          </a:p>
          <a:p>
            <a:pPr algn="l" rtl="0"/>
            <a:r>
              <a:rPr lang="fr" sz="1100" b="0" i="0" u="none" baseline="0" dirty="0">
                <a:solidFill>
                  <a:schemeClr val="accent6"/>
                </a:solidFill>
                <a:latin typeface="Verdana" pitchFamily="34" charset="0"/>
              </a:rPr>
              <a:t>Autres terres boisées</a:t>
            </a:r>
          </a:p>
          <a:p>
            <a:pPr algn="l" rtl="0"/>
            <a:r>
              <a:rPr lang="fr" sz="1100" b="0" i="0" u="none" spc="-100" dirty="0">
                <a:solidFill>
                  <a:schemeClr val="accent6"/>
                </a:solidFill>
                <a:latin typeface="Verdana" pitchFamily="34" charset="0"/>
              </a:rPr>
              <a:t>Autre couvert terrestre</a:t>
            </a:r>
          </a:p>
        </p:txBody>
      </p:sp>
      <p:pic>
        <p:nvPicPr>
          <p:cNvPr id="16" name="Picture 14" descr="N19_E100_10x10_90-10segm"/>
          <p:cNvPicPr>
            <a:picLocks noChangeAspect="1" noChangeArrowheads="1"/>
          </p:cNvPicPr>
          <p:nvPr>
            <p:custDataLst>
              <p:tags r:id="rId16"/>
            </p:custDataLst>
          </p:nvPr>
        </p:nvPicPr>
        <p:blipFill rotWithShape="1">
          <a:blip r:embed="rId23"/>
          <a:srcRect l="72224" t="3489" r="25210" b="87212"/>
          <a:stretch/>
        </p:blipFill>
        <p:spPr bwMode="auto">
          <a:xfrm>
            <a:off x="7227124" y="2554932"/>
            <a:ext cx="317500" cy="738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840125"/>
          </a:xfrm>
        </p:spPr>
        <p:txBody>
          <a:bodyPr/>
          <a:lstStyle/>
          <a:p>
            <a:pPr algn="l" rtl="0" eaLnBrk="1" hangingPunct="1">
              <a:defRPr/>
            </a:pPr>
            <a:r>
              <a:rPr lang="fr" sz="2800" b="0" i="0" u="none" baseline="0"/>
              <a:t>Vérification visuelle</a:t>
            </a:r>
            <a:endParaRPr lang="fr" sz="2800" dirty="0"/>
          </a:p>
        </p:txBody>
      </p:sp>
      <p:sp>
        <p:nvSpPr>
          <p:cNvPr id="75780" name="Tijdelijke aanduiding voor tekst 2"/>
          <p:cNvSpPr>
            <a:spLocks noGrp="1"/>
          </p:cNvSpPr>
          <p:nvPr>
            <p:ph type="body" sz="quarter" idx="10"/>
            <p:custDataLst>
              <p:tags r:id="rId2"/>
            </p:custDataLst>
          </p:nvPr>
        </p:nvSpPr>
        <p:spPr>
          <a:xfrm>
            <a:off x="271463" y="1895475"/>
            <a:ext cx="8548687" cy="3190875"/>
          </a:xfrm>
        </p:spPr>
        <p:txBody>
          <a:bodyPr/>
          <a:lstStyle/>
          <a:p>
            <a:pPr algn="l" rtl="0" eaLnBrk="1" hangingPunct="1"/>
            <a:r>
              <a:rPr lang="fr" b="0" i="0" u="none" baseline="0"/>
              <a:t>La vérification (ou classification) visuelle est indispensable.</a:t>
            </a:r>
          </a:p>
          <a:p>
            <a:pPr algn="l" rtl="0" eaLnBrk="1" hangingPunct="1"/>
            <a:r>
              <a:rPr lang="fr" b="0" i="0" u="none" baseline="0"/>
              <a:t>La vérification devrait tirer parti des paires d’images.</a:t>
            </a:r>
          </a:p>
          <a:p>
            <a:pPr algn="l" rtl="0" eaLnBrk="1" hangingPunct="1"/>
            <a:r>
              <a:rPr lang="fr" b="0" i="0" u="none" baseline="0"/>
              <a:t>Les cartes existantes peuvent être utilisées comme support.</a:t>
            </a:r>
          </a:p>
          <a:p>
            <a:pPr algn="l" rtl="0" eaLnBrk="1" hangingPunct="1"/>
            <a:r>
              <a:rPr lang="fr" b="0" i="0" u="none" baseline="0"/>
              <a:t>Les paires d’images uniques sont préférées aux mosaïques d’images.</a:t>
            </a:r>
          </a:p>
          <a:p>
            <a:pPr algn="l" rtl="0" eaLnBrk="1" hangingPunct="1"/>
            <a:r>
              <a:rPr lang="fr" b="0" i="0" u="none" baseline="0"/>
              <a:t>Les caractéristiques spectrales, spatiales et temporelles (saisonnalité) des forêts doivent être prises en compte.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custDataLst>
              <p:tags r:id="rId1"/>
            </p:custDataLst>
          </p:nvPr>
        </p:nvSpPr>
        <p:spPr bwMode="auto">
          <a:xfrm>
            <a:off x="243209" y="171809"/>
            <a:ext cx="8748391" cy="790216"/>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algn="l" rtl="0" eaLnBrk="1" hangingPunct="1">
              <a:lnSpc>
                <a:spcPts val="3000"/>
              </a:lnSpc>
              <a:defRPr/>
            </a:pPr>
            <a:r>
              <a:rPr lang="fr" sz="2000" b="0" i="0" u="none" baseline="0"/>
              <a:t>Exemple de validation visuelle des résultats de l’évaluation automatique JRC-FAO</a:t>
            </a:r>
          </a:p>
        </p:txBody>
      </p:sp>
      <p:sp>
        <p:nvSpPr>
          <p:cNvPr id="77828" name="Text Box 8"/>
          <p:cNvSpPr txBox="1">
            <a:spLocks noChangeArrowheads="1"/>
          </p:cNvSpPr>
          <p:nvPr>
            <p:custDataLst>
              <p:tags r:id="rId2"/>
            </p:custDataLst>
          </p:nvPr>
        </p:nvSpPr>
        <p:spPr bwMode="auto">
          <a:xfrm>
            <a:off x="47625" y="4892962"/>
            <a:ext cx="2454275" cy="830997"/>
          </a:xfrm>
          <a:prstGeom prst="rect">
            <a:avLst/>
          </a:prstGeom>
          <a:noFill/>
          <a:ln w="9525">
            <a:noFill/>
            <a:miter lim="800000"/>
            <a:headEnd/>
            <a:tailEnd/>
          </a:ln>
        </p:spPr>
        <p:txBody>
          <a:bodyPr wrap="square">
            <a:spAutoFit/>
          </a:bodyPr>
          <a:lstStyle/>
          <a:p>
            <a:pPr algn="r" rtl="0"/>
            <a:r>
              <a:rPr lang="fr" sz="1600" b="0" i="0" u="none" baseline="0" smtClean="0">
                <a:solidFill>
                  <a:schemeClr val="bg2"/>
                </a:solidFill>
              </a:rPr>
              <a:t>Source : </a:t>
            </a:r>
            <a:r>
              <a:rPr lang="fr" sz="1600" b="0" i="0" u="none" baseline="0"/>
              <a:t>USGS 2015, série de données </a:t>
            </a:r>
            <a:r>
              <a:rPr lang="fr" sz="1600" b="0" i="0" u="none" baseline="0" smtClean="0"/>
              <a:t>GLS ; </a:t>
            </a:r>
            <a:r>
              <a:rPr lang="fr" sz="1600" b="0" i="0" u="none" baseline="0" smtClean="0">
                <a:solidFill>
                  <a:schemeClr val="bg2"/>
                </a:solidFill>
              </a:rPr>
              <a:t>JRC ; </a:t>
            </a:r>
            <a:r>
              <a:rPr lang="fr" sz="1600" b="0" i="0" u="none" baseline="0">
                <a:solidFill>
                  <a:schemeClr val="bg2"/>
                </a:solidFill>
              </a:rPr>
              <a:t>Simonetti et al. </a:t>
            </a:r>
            <a:r>
              <a:rPr lang="fr" sz="1600" b="0" i="0" u="none" baseline="0" smtClean="0">
                <a:solidFill>
                  <a:schemeClr val="bg2"/>
                </a:solidFill>
              </a:rPr>
              <a:t>2011</a:t>
            </a:r>
            <a:endParaRPr lang="fr" sz="1600" b="0" i="0" u="none" baseline="0">
              <a:solidFill>
                <a:schemeClr val="bg2"/>
              </a:solidFill>
            </a:endParaRPr>
          </a:p>
        </p:txBody>
      </p:sp>
      <p:pic>
        <p:nvPicPr>
          <p:cNvPr id="77829" name="Picture 14" descr="N19_E100_10x10_90-10segm"/>
          <p:cNvPicPr>
            <a:picLocks noChangeAspect="1" noChangeArrowheads="1"/>
          </p:cNvPicPr>
          <p:nvPr>
            <p:custDataLst>
              <p:tags r:id="rId3"/>
            </p:custDataLst>
          </p:nvPr>
        </p:nvPicPr>
        <p:blipFill>
          <a:blip r:embed="rId7"/>
          <a:srcRect/>
          <a:stretch>
            <a:fillRect/>
          </a:stretch>
        </p:blipFill>
        <p:spPr bwMode="auto">
          <a:xfrm>
            <a:off x="2533650" y="990600"/>
            <a:ext cx="6486525" cy="4686300"/>
          </a:xfrm>
          <a:prstGeom prst="rect">
            <a:avLst/>
          </a:prstGeom>
          <a:noFill/>
          <a:ln w="9525">
            <a:noFill/>
            <a:miter lim="800000"/>
            <a:headEnd/>
            <a:tailEnd/>
          </a:ln>
        </p:spPr>
      </p:pic>
      <p:sp>
        <p:nvSpPr>
          <p:cNvPr id="77830" name="Text Box 6"/>
          <p:cNvSpPr txBox="1">
            <a:spLocks noChangeArrowheads="1"/>
          </p:cNvSpPr>
          <p:nvPr>
            <p:custDataLst>
              <p:tags r:id="rId4"/>
            </p:custDataLst>
          </p:nvPr>
        </p:nvSpPr>
        <p:spPr bwMode="auto">
          <a:xfrm>
            <a:off x="354013" y="1428750"/>
            <a:ext cx="1925637" cy="3416292"/>
          </a:xfrm>
          <a:prstGeom prst="rect">
            <a:avLst/>
          </a:prstGeom>
          <a:noFill/>
          <a:ln w="9525">
            <a:noFill/>
            <a:miter lim="800000"/>
            <a:headEnd/>
            <a:tailEnd/>
          </a:ln>
        </p:spPr>
        <p:txBody>
          <a:bodyPr lIns="91411" tIns="45706" rIns="91411" bIns="45706">
            <a:spAutoFit/>
          </a:bodyPr>
          <a:lstStyle/>
          <a:p>
            <a:pPr algn="ctr" defTabSz="1279525" rtl="0"/>
            <a:r>
              <a:rPr lang="fr" b="1" i="0" u="none" baseline="0">
                <a:solidFill>
                  <a:schemeClr val="bg2"/>
                </a:solidFill>
              </a:rPr>
              <a:t>Validation par des experts</a:t>
            </a:r>
            <a:endParaRPr lang="fr" b="1" dirty="0">
              <a:solidFill>
                <a:schemeClr val="bg2"/>
              </a:solidFill>
            </a:endParaRPr>
          </a:p>
          <a:p>
            <a:pPr algn="ctr" defTabSz="1279525" rtl="0"/>
            <a:r>
              <a:rPr lang="fr" b="1" i="0" u="none" baseline="0" smtClean="0">
                <a:solidFill>
                  <a:schemeClr val="bg2"/>
                </a:solidFill>
              </a:rPr>
              <a:t>avec </a:t>
            </a:r>
            <a:r>
              <a:rPr lang="fr" b="1" i="0" u="none" baseline="0">
                <a:solidFill>
                  <a:schemeClr val="bg2"/>
                </a:solidFill>
              </a:rPr>
              <a:t>un outil de validation adapté</a:t>
            </a:r>
          </a:p>
          <a:p>
            <a:pPr algn="ctr" defTabSz="1279525" rtl="0"/>
            <a:endParaRPr lang="fr" dirty="0">
              <a:solidFill>
                <a:schemeClr val="bg2"/>
              </a:solidFill>
            </a:endParaRPr>
          </a:p>
          <a:p>
            <a:pPr algn="ctr" defTabSz="1279525" rtl="0"/>
            <a:endParaRPr lang="fr" dirty="0">
              <a:solidFill>
                <a:schemeClr val="bg2"/>
              </a:solidFill>
            </a:endParaRPr>
          </a:p>
          <a:p>
            <a:pPr algn="ctr" defTabSz="1279525" rtl="0"/>
            <a:r>
              <a:rPr lang="fr" b="0" i="0" u="none" baseline="0" smtClean="0">
                <a:solidFill>
                  <a:schemeClr val="bg2"/>
                </a:solidFill>
              </a:rPr>
              <a:t>Contrôle</a:t>
            </a:r>
            <a:endParaRPr lang="fr" b="0" i="0" u="none" baseline="0">
              <a:solidFill>
                <a:schemeClr val="bg2"/>
              </a:solidFill>
            </a:endParaRPr>
          </a:p>
          <a:p>
            <a:pPr algn="ctr" defTabSz="1279525" rtl="0"/>
            <a:r>
              <a:rPr lang="fr" b="0" i="0" u="none" baseline="0">
                <a:solidFill>
                  <a:schemeClr val="bg2"/>
                </a:solidFill>
              </a:rPr>
              <a:t>et</a:t>
            </a:r>
            <a:endParaRPr lang="fr" dirty="0">
              <a:solidFill>
                <a:schemeClr val="bg2"/>
              </a:solidFill>
            </a:endParaRPr>
          </a:p>
          <a:p>
            <a:pPr algn="ctr" defTabSz="1279525" rtl="0"/>
            <a:r>
              <a:rPr lang="fr" b="0" i="0" u="none" baseline="0">
                <a:solidFill>
                  <a:schemeClr val="bg2"/>
                </a:solidFill>
              </a:rPr>
              <a:t>interprétation</a:t>
            </a:r>
          </a:p>
          <a:p>
            <a:pPr algn="ctr" defTabSz="1279525" rtl="0"/>
            <a:r>
              <a:rPr lang="fr" b="0" i="0" u="none" baseline="0" smtClean="0">
                <a:solidFill>
                  <a:schemeClr val="bg2"/>
                </a:solidFill>
              </a:rPr>
              <a:t>visuels </a:t>
            </a:r>
            <a:r>
              <a:rPr lang="fr" b="0" i="0" u="none" baseline="0">
                <a:solidFill>
                  <a:schemeClr val="bg2"/>
                </a:solidFill>
              </a:rPr>
              <a:t>de la cartographie automatique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840125"/>
          </a:xfrm>
        </p:spPr>
        <p:txBody>
          <a:bodyPr/>
          <a:lstStyle/>
          <a:p>
            <a:pPr algn="l" rtl="0" eaLnBrk="1" hangingPunct="1">
              <a:defRPr/>
            </a:pPr>
            <a:r>
              <a:rPr lang="fr" b="0" i="0" u="none" baseline="0"/>
              <a:t>Plan du cours</a:t>
            </a:r>
            <a:endParaRPr lang="fr" dirty="0"/>
          </a:p>
        </p:txBody>
      </p:sp>
      <p:sp>
        <p:nvSpPr>
          <p:cNvPr id="21508" name="Tijdelijke aanduiding voor tekst 2"/>
          <p:cNvSpPr>
            <a:spLocks noGrp="1"/>
          </p:cNvSpPr>
          <p:nvPr>
            <p:ph type="body" sz="quarter" idx="10"/>
            <p:custDataLst>
              <p:tags r:id="rId2"/>
            </p:custDataLst>
          </p:nvPr>
        </p:nvSpPr>
        <p:spPr>
          <a:xfrm>
            <a:off x="420687" y="1387475"/>
            <a:ext cx="8542338" cy="4214813"/>
          </a:xfrm>
        </p:spPr>
        <p:txBody>
          <a:bodyPr/>
          <a:lstStyle/>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Introduction</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Sélection de la méthode de </a:t>
            </a:r>
            <a:r>
              <a:rPr lang="fr" b="0" i="0" u="none" baseline="0" smtClean="0">
                <a:solidFill>
                  <a:schemeClr val="bg2">
                    <a:lumMod val="20000"/>
                    <a:lumOff val="80000"/>
                  </a:schemeClr>
                </a:solidFill>
              </a:rPr>
              <a:t>surveillance</a:t>
            </a:r>
            <a:endParaRPr lang="fr" b="0" i="0" u="none" baseline="0">
              <a:solidFill>
                <a:schemeClr val="bg2">
                  <a:lumMod val="20000"/>
                  <a:lumOff val="80000"/>
                </a:schemeClr>
              </a:solidFill>
            </a:endParaRP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Classification et analyse des images</a:t>
            </a:r>
          </a:p>
          <a:p>
            <a:pPr marL="342900" indent="-342900" algn="l" rtl="0" eaLnBrk="1" hangingPunct="1">
              <a:lnSpc>
                <a:spcPct val="100000"/>
              </a:lnSpc>
              <a:buSzPct val="100000"/>
              <a:buFont typeface="Verdana" pitchFamily="34" charset="0"/>
              <a:buAutoNum type="arabicPeriod"/>
            </a:pPr>
            <a:r>
              <a:rPr lang="fr" b="1" i="0" u="none" baseline="0"/>
              <a:t>Évaluation de la précision</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Limites de l’utilisation des données satellitaires</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282091" y="134940"/>
            <a:ext cx="8699983" cy="1020620"/>
          </a:xfrm>
        </p:spPr>
        <p:txBody>
          <a:bodyPr/>
          <a:lstStyle/>
          <a:p>
            <a:pPr algn="l" rtl="0" eaLnBrk="1" hangingPunct="1">
              <a:defRPr/>
            </a:pPr>
            <a:r>
              <a:rPr lang="fr" sz="2800" b="0" i="0" u="none" baseline="0" dirty="0"/>
              <a:t>Concepts fondamentaux d’une évaluation de la précision</a:t>
            </a:r>
            <a:endParaRPr lang="fr" sz="2800" dirty="0"/>
          </a:p>
        </p:txBody>
      </p:sp>
      <p:sp>
        <p:nvSpPr>
          <p:cNvPr id="79876" name="Tijdelijke aanduiding voor tekst 2"/>
          <p:cNvSpPr>
            <a:spLocks noGrp="1"/>
          </p:cNvSpPr>
          <p:nvPr>
            <p:ph type="body" sz="quarter" idx="10"/>
            <p:custDataLst>
              <p:tags r:id="rId2"/>
            </p:custDataLst>
          </p:nvPr>
        </p:nvSpPr>
        <p:spPr>
          <a:xfrm>
            <a:off x="295275" y="1306286"/>
            <a:ext cx="8604250" cy="4632289"/>
          </a:xfrm>
        </p:spPr>
        <p:txBody>
          <a:bodyPr/>
          <a:lstStyle/>
          <a:p>
            <a:pPr algn="l" rtl="0" eaLnBrk="1" hangingPunct="1"/>
            <a:r>
              <a:rPr lang="fr" sz="2000" b="0" i="0" u="none" baseline="0" dirty="0"/>
              <a:t>La notification de la précision et la vérification des résultats sont des éléments essentiels d’un système de surveillance.</a:t>
            </a:r>
          </a:p>
          <a:p>
            <a:pPr algn="l" rtl="0" eaLnBrk="1" hangingPunct="1"/>
            <a:r>
              <a:rPr lang="fr" sz="2000" b="0" i="0" u="none" spc="-100" dirty="0"/>
              <a:t>L’évaluation de la précision devrait reposer sur des données de haute qualité, par exemple des observations ou des analyses in situ de données aériennes ou satellitaires de très haute résolution.</a:t>
            </a:r>
          </a:p>
          <a:p>
            <a:pPr algn="l" rtl="0" eaLnBrk="1" hangingPunct="1"/>
            <a:r>
              <a:rPr lang="fr" sz="2000" b="0" i="0" u="none" baseline="0" dirty="0"/>
              <a:t>Une attention doit être accordée au choix de la date de la série de données de référence, de sorte qu’elle corresponde dans le temps à la série de données utilisée pour la cartographie du couvert forestier.</a:t>
            </a:r>
          </a:p>
          <a:p>
            <a:pPr algn="l" rtl="0" eaLnBrk="1" hangingPunct="1"/>
            <a:r>
              <a:rPr lang="fr" sz="2000" b="0" i="0" u="none" baseline="0" dirty="0"/>
              <a:t>Dans l’idéal, un protocole d’échantillonnage statistiquement valide devrait être utilisé pour déterminer la </a:t>
            </a:r>
            <a:r>
              <a:rPr lang="fr" sz="2000" b="0" i="0" u="none" baseline="0" dirty="0" smtClean="0"/>
              <a:t>précision ; </a:t>
            </a:r>
            <a:r>
              <a:rPr lang="fr" sz="2000" b="0" i="0" u="none" baseline="0" dirty="0"/>
              <a:t>il devrait donner lieu à une description quantitative de l’incertitude des estimations sur les superficies forestières.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custDataLst>
              <p:tags r:id="rId1"/>
            </p:custDataLst>
          </p:nvPr>
        </p:nvSpPr>
        <p:spPr bwMode="auto">
          <a:xfrm>
            <a:off x="71759" y="171809"/>
            <a:ext cx="8919841" cy="790216"/>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lIns="18000" tIns="0" bIns="324000"/>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algn="l" rtl="0" eaLnBrk="1" hangingPunct="1">
              <a:lnSpc>
                <a:spcPts val="3000"/>
              </a:lnSpc>
              <a:defRPr/>
            </a:pPr>
            <a:r>
              <a:rPr lang="fr" sz="2000" b="0" i="0" u="none" baseline="0"/>
              <a:t>Exemple d’utilisation d’images à très haute résolution aux fins d’évaluation de la précision</a:t>
            </a:r>
          </a:p>
        </p:txBody>
      </p:sp>
      <p:sp>
        <p:nvSpPr>
          <p:cNvPr id="81924" name="Text Box 8"/>
          <p:cNvSpPr txBox="1">
            <a:spLocks noChangeArrowheads="1"/>
          </p:cNvSpPr>
          <p:nvPr>
            <p:custDataLst>
              <p:tags r:id="rId2"/>
            </p:custDataLst>
          </p:nvPr>
        </p:nvSpPr>
        <p:spPr bwMode="auto">
          <a:xfrm>
            <a:off x="2120202" y="5686756"/>
            <a:ext cx="7040863" cy="338554"/>
          </a:xfrm>
          <a:prstGeom prst="rect">
            <a:avLst/>
          </a:prstGeom>
          <a:noFill/>
          <a:ln w="9525">
            <a:noFill/>
            <a:miter lim="800000"/>
            <a:headEnd/>
            <a:tailEnd/>
          </a:ln>
        </p:spPr>
        <p:txBody>
          <a:bodyPr wrap="square">
            <a:spAutoFit/>
          </a:bodyPr>
          <a:lstStyle/>
          <a:p>
            <a:pPr algn="l" rtl="0"/>
            <a:r>
              <a:rPr lang="fr" sz="1600" b="0" i="0" u="none" baseline="0" dirty="0" smtClean="0">
                <a:solidFill>
                  <a:schemeClr val="bg2"/>
                </a:solidFill>
              </a:rPr>
              <a:t>Source : </a:t>
            </a:r>
            <a:r>
              <a:rPr lang="fr" sz="1600" b="0" i="0" u="none" baseline="0" dirty="0"/>
              <a:t>USGS 2015, série de données </a:t>
            </a:r>
            <a:r>
              <a:rPr lang="fr" sz="1600" b="0" i="0" u="none" baseline="0" dirty="0" smtClean="0"/>
              <a:t>GLS ; </a:t>
            </a:r>
            <a:r>
              <a:rPr lang="fr" sz="1600" b="0" i="0" u="none" baseline="0" dirty="0"/>
              <a:t>ESA/</a:t>
            </a:r>
            <a:r>
              <a:rPr lang="fr" sz="1600" b="0" i="0" u="none" baseline="0" dirty="0">
                <a:solidFill>
                  <a:schemeClr val="bg2"/>
                </a:solidFill>
              </a:rPr>
              <a:t>projet JRC TropForest (Kompsat</a:t>
            </a:r>
            <a:r>
              <a:rPr lang="fr" sz="1600" b="0" i="0" u="none" baseline="0" dirty="0" smtClean="0">
                <a:solidFill>
                  <a:schemeClr val="bg2"/>
                </a:solidFill>
              </a:rPr>
              <a:t>).</a:t>
            </a:r>
            <a:endParaRPr lang="fr" sz="1600" dirty="0">
              <a:solidFill>
                <a:schemeClr val="bg2"/>
              </a:solidFill>
            </a:endParaRPr>
          </a:p>
        </p:txBody>
      </p:sp>
      <p:pic>
        <p:nvPicPr>
          <p:cNvPr id="81925" name="Picture 2"/>
          <p:cNvPicPr>
            <a:picLocks noChangeAspect="1" noChangeArrowheads="1"/>
          </p:cNvPicPr>
          <p:nvPr>
            <p:custDataLst>
              <p:tags r:id="rId3"/>
            </p:custDataLst>
          </p:nvPr>
        </p:nvPicPr>
        <p:blipFill>
          <a:blip r:embed="rId10"/>
          <a:srcRect/>
          <a:stretch>
            <a:fillRect/>
          </a:stretch>
        </p:blipFill>
        <p:spPr bwMode="auto">
          <a:xfrm>
            <a:off x="309563" y="1476375"/>
            <a:ext cx="4100512" cy="4216400"/>
          </a:xfrm>
          <a:prstGeom prst="rect">
            <a:avLst/>
          </a:prstGeom>
          <a:noFill/>
          <a:ln w="9525">
            <a:noFill/>
            <a:miter lim="800000"/>
            <a:headEnd/>
            <a:tailEnd/>
          </a:ln>
        </p:spPr>
      </p:pic>
      <p:pic>
        <p:nvPicPr>
          <p:cNvPr id="81926" name="Picture 3"/>
          <p:cNvPicPr>
            <a:picLocks noChangeAspect="1" noChangeArrowheads="1"/>
          </p:cNvPicPr>
          <p:nvPr>
            <p:custDataLst>
              <p:tags r:id="rId4"/>
            </p:custDataLst>
          </p:nvPr>
        </p:nvPicPr>
        <p:blipFill>
          <a:blip r:embed="rId11"/>
          <a:srcRect/>
          <a:stretch>
            <a:fillRect/>
          </a:stretch>
        </p:blipFill>
        <p:spPr bwMode="auto">
          <a:xfrm>
            <a:off x="4737100" y="1476375"/>
            <a:ext cx="4090988" cy="4216400"/>
          </a:xfrm>
          <a:prstGeom prst="rect">
            <a:avLst/>
          </a:prstGeom>
          <a:noFill/>
          <a:ln w="9525">
            <a:noFill/>
            <a:miter lim="800000"/>
            <a:headEnd/>
            <a:tailEnd/>
          </a:ln>
        </p:spPr>
      </p:pic>
      <p:sp>
        <p:nvSpPr>
          <p:cNvPr id="81927" name="Rectangle 13"/>
          <p:cNvSpPr>
            <a:spLocks noChangeArrowheads="1"/>
          </p:cNvSpPr>
          <p:nvPr>
            <p:custDataLst>
              <p:tags r:id="rId5"/>
            </p:custDataLst>
          </p:nvPr>
        </p:nvSpPr>
        <p:spPr bwMode="auto">
          <a:xfrm>
            <a:off x="4791075" y="1524000"/>
            <a:ext cx="1428750" cy="307975"/>
          </a:xfrm>
          <a:prstGeom prst="rect">
            <a:avLst/>
          </a:prstGeom>
          <a:solidFill>
            <a:srgbClr val="FFFFFF"/>
          </a:solidFill>
          <a:ln w="9525">
            <a:noFill/>
            <a:miter lim="800000"/>
            <a:headEnd/>
            <a:tailEnd/>
          </a:ln>
        </p:spPr>
        <p:txBody>
          <a:bodyPr>
            <a:spAutoFit/>
          </a:bodyPr>
          <a:lstStyle/>
          <a:p>
            <a:pPr algn="ctr" rtl="0"/>
            <a:r>
              <a:rPr lang="fr" sz="1400" b="0" i="0" u="none" baseline="0">
                <a:latin typeface="Arial" charset="0"/>
                <a:cs typeface="Arial" charset="0"/>
              </a:rPr>
              <a:t>Kompsat-2</a:t>
            </a:r>
          </a:p>
        </p:txBody>
      </p:sp>
      <p:sp>
        <p:nvSpPr>
          <p:cNvPr id="81928" name="Rectangle 14"/>
          <p:cNvSpPr>
            <a:spLocks noChangeArrowheads="1"/>
          </p:cNvSpPr>
          <p:nvPr>
            <p:custDataLst>
              <p:tags r:id="rId6"/>
            </p:custDataLst>
          </p:nvPr>
        </p:nvSpPr>
        <p:spPr bwMode="auto">
          <a:xfrm>
            <a:off x="371475" y="1524000"/>
            <a:ext cx="1398588" cy="307975"/>
          </a:xfrm>
          <a:prstGeom prst="rect">
            <a:avLst/>
          </a:prstGeom>
          <a:solidFill>
            <a:srgbClr val="FFFFFF"/>
          </a:solidFill>
          <a:ln w="9525">
            <a:noFill/>
            <a:miter lim="800000"/>
            <a:headEnd/>
            <a:tailEnd/>
          </a:ln>
        </p:spPr>
        <p:txBody>
          <a:bodyPr>
            <a:spAutoFit/>
          </a:bodyPr>
          <a:lstStyle/>
          <a:p>
            <a:pPr algn="ctr" rtl="0"/>
            <a:r>
              <a:rPr lang="fr" sz="1400" b="0" i="0" u="none" baseline="0" dirty="0">
                <a:latin typeface="Arial" charset="0"/>
                <a:cs typeface="Arial" charset="0"/>
              </a:rPr>
              <a:t>Landsat </a:t>
            </a:r>
            <a:r>
              <a:rPr lang="fr" sz="1400" b="0" i="0" u="none" baseline="0" dirty="0" smtClean="0">
                <a:latin typeface="Arial" charset="0"/>
                <a:cs typeface="Arial" charset="0"/>
              </a:rPr>
              <a:t>ETM+</a:t>
            </a:r>
            <a:endParaRPr lang="fr" sz="1400" b="0" i="0" u="none" baseline="0" dirty="0">
              <a:latin typeface="Arial" charset="0"/>
              <a:cs typeface="Arial" charset="0"/>
            </a:endParaRPr>
          </a:p>
        </p:txBody>
      </p:sp>
      <p:sp>
        <p:nvSpPr>
          <p:cNvPr id="81929" name="Rectangle 11"/>
          <p:cNvSpPr>
            <a:spLocks noChangeArrowheads="1"/>
          </p:cNvSpPr>
          <p:nvPr>
            <p:custDataLst>
              <p:tags r:id="rId7"/>
            </p:custDataLst>
          </p:nvPr>
        </p:nvSpPr>
        <p:spPr bwMode="auto">
          <a:xfrm>
            <a:off x="371475" y="1047750"/>
            <a:ext cx="8290204" cy="369332"/>
          </a:xfrm>
          <a:prstGeom prst="rect">
            <a:avLst/>
          </a:prstGeom>
          <a:noFill/>
          <a:ln w="9525">
            <a:noFill/>
            <a:miter lim="800000"/>
            <a:headEnd/>
            <a:tailEnd/>
          </a:ln>
        </p:spPr>
        <p:txBody>
          <a:bodyPr wrap="square">
            <a:spAutoFit/>
          </a:bodyPr>
          <a:lstStyle/>
          <a:p>
            <a:pPr algn="l" rtl="0"/>
            <a:r>
              <a:rPr lang="fr" b="1" i="0" u="none" baseline="0" dirty="0">
                <a:solidFill>
                  <a:schemeClr val="bg2"/>
                </a:solidFill>
                <a:latin typeface="Arial" charset="0"/>
                <a:cs typeface="Arial" charset="0"/>
              </a:rPr>
              <a:t>Comparaison Résolution LANDSAT </a:t>
            </a:r>
            <a:r>
              <a:rPr lang="fr" b="1" i="0" u="none" baseline="0" dirty="0" smtClean="0">
                <a:solidFill>
                  <a:schemeClr val="bg2"/>
                </a:solidFill>
                <a:latin typeface="Arial" charset="0"/>
                <a:cs typeface="Arial" charset="0"/>
              </a:rPr>
              <a:t>30 m/Kompsat-2 4 m </a:t>
            </a:r>
            <a:r>
              <a:rPr lang="fr" b="1" i="0" u="none" baseline="0" dirty="0">
                <a:solidFill>
                  <a:schemeClr val="bg2"/>
                </a:solidFill>
                <a:latin typeface="Arial" charset="0"/>
                <a:cs typeface="Arial" charset="0"/>
              </a:rPr>
              <a:t>(</a:t>
            </a:r>
            <a:r>
              <a:rPr lang="fr" b="1" i="0" u="none" baseline="0" dirty="0" smtClean="0">
                <a:solidFill>
                  <a:schemeClr val="bg2"/>
                </a:solidFill>
                <a:latin typeface="Arial" charset="0"/>
                <a:cs typeface="Arial" charset="0"/>
              </a:rPr>
              <a:t>RGB : </a:t>
            </a:r>
            <a:r>
              <a:rPr lang="fr" b="1" i="0" u="none" baseline="0" dirty="0">
                <a:solidFill>
                  <a:schemeClr val="bg2"/>
                </a:solidFill>
                <a:latin typeface="Arial" charset="0"/>
                <a:cs typeface="Arial" charset="0"/>
              </a:rPr>
              <a:t>NIR-R-G)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163514"/>
            <a:ext cx="8442796" cy="840125"/>
          </a:xfrm>
        </p:spPr>
        <p:txBody>
          <a:bodyPr/>
          <a:lstStyle/>
          <a:p>
            <a:pPr algn="l" rtl="0" eaLnBrk="1" hangingPunct="1">
              <a:defRPr/>
            </a:pPr>
            <a:r>
              <a:rPr lang="fr" sz="2800" b="0" i="0" u="none" baseline="0"/>
              <a:t>Considérations en matière de notification</a:t>
            </a:r>
            <a:endParaRPr lang="fr" sz="2800" dirty="0"/>
          </a:p>
        </p:txBody>
      </p:sp>
      <p:sp>
        <p:nvSpPr>
          <p:cNvPr id="86020" name="Tijdelijke aanduiding voor tekst 2"/>
          <p:cNvSpPr>
            <a:spLocks noGrp="1"/>
          </p:cNvSpPr>
          <p:nvPr>
            <p:ph type="body" sz="quarter" idx="10"/>
            <p:custDataLst>
              <p:tags r:id="rId2"/>
            </p:custDataLst>
          </p:nvPr>
        </p:nvSpPr>
        <p:spPr>
          <a:xfrm>
            <a:off x="314325" y="1135464"/>
            <a:ext cx="8604250" cy="4803112"/>
          </a:xfrm>
        </p:spPr>
        <p:txBody>
          <a:bodyPr/>
          <a:lstStyle/>
          <a:p>
            <a:pPr algn="l" rtl="0" eaLnBrk="1" hangingPunct="1"/>
            <a:r>
              <a:rPr lang="fr" sz="2000" b="0" i="0" u="none" baseline="0" dirty="0"/>
              <a:t>La modification du couvert terrestre est un important facteur d’émission et il est donc essentiel de fournir les meilleures estimations </a:t>
            </a:r>
            <a:r>
              <a:rPr lang="fr" sz="2000" b="0" i="0" u="none" baseline="0" dirty="0" smtClean="0"/>
              <a:t>possible </a:t>
            </a:r>
            <a:r>
              <a:rPr lang="fr" sz="2000" b="0" i="0" u="none" baseline="0" dirty="0"/>
              <a:t>de l’étendue des zones concernées.</a:t>
            </a:r>
          </a:p>
          <a:p>
            <a:pPr algn="l" rtl="0" eaLnBrk="1" hangingPunct="1"/>
            <a:r>
              <a:rPr lang="fr" sz="2000" b="0" i="0" u="none" baseline="0" dirty="0"/>
              <a:t>Il est possible d’utiliser les résultats d’une évaluation rigoureuse de la précision pour corriger les estimations des superficies et estimer les incertitudes concernant les superficies de chaque classe.</a:t>
            </a:r>
          </a:p>
          <a:p>
            <a:pPr algn="l" rtl="0" eaLnBrk="1" hangingPunct="1"/>
            <a:r>
              <a:rPr lang="fr" sz="2000" b="0" i="0" u="none" spc="-100" dirty="0"/>
              <a:t>En l’absence de méthode statistique applicable, les informations obtenues par d’autres moyens peuvent être utilisées pour évaluer la précision de la carte. Ces informations </a:t>
            </a:r>
            <a:r>
              <a:rPr lang="fr" sz="2000" b="0" i="0" u="none" spc="-100" dirty="0" smtClean="0"/>
              <a:t>comprennent :</a:t>
            </a:r>
            <a:endParaRPr lang="fr" sz="2000" b="0" i="0" u="none" spc="-100" dirty="0"/>
          </a:p>
          <a:p>
            <a:pPr lvl="1" algn="l" rtl="0" eaLnBrk="1" hangingPunct="1">
              <a:lnSpc>
                <a:spcPts val="2000"/>
              </a:lnSpc>
              <a:buFont typeface="Arial" charset="0"/>
              <a:buChar char="•"/>
            </a:pPr>
            <a:r>
              <a:rPr lang="fr" sz="1800" b="0" i="0" u="none" baseline="0" dirty="0"/>
              <a:t>Des comparaisons avec d’autres cartes</a:t>
            </a:r>
          </a:p>
          <a:p>
            <a:pPr lvl="1" algn="l" rtl="0" eaLnBrk="1" hangingPunct="1">
              <a:lnSpc>
                <a:spcPts val="2000"/>
              </a:lnSpc>
              <a:buFont typeface="Arial" charset="0"/>
              <a:buChar char="•"/>
            </a:pPr>
            <a:r>
              <a:rPr lang="fr" sz="1800" b="0" i="0" u="none" spc="-100" dirty="0"/>
              <a:t>Un examen et une appréciation systématiques par des experts locaux</a:t>
            </a:r>
          </a:p>
          <a:p>
            <a:pPr lvl="1" algn="l" rtl="0" eaLnBrk="1" hangingPunct="1">
              <a:lnSpc>
                <a:spcPts val="2000"/>
              </a:lnSpc>
              <a:buFont typeface="Arial" charset="0"/>
              <a:buChar char="•"/>
            </a:pPr>
            <a:r>
              <a:rPr lang="fr" sz="1800" b="0" i="0" u="none" baseline="0" dirty="0"/>
              <a:t>Des comparaisons avec des statistiques non </a:t>
            </a:r>
            <a:r>
              <a:rPr lang="fr" sz="1800" b="0" i="0" u="none" baseline="0" dirty="0" smtClean="0"/>
              <a:t>spatiales</a:t>
            </a:r>
            <a:endParaRPr lang="fr" sz="1800" b="0" i="0" u="none" baseline="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840125"/>
          </a:xfrm>
        </p:spPr>
        <p:txBody>
          <a:bodyPr/>
          <a:lstStyle/>
          <a:p>
            <a:pPr algn="l" rtl="0" eaLnBrk="1" hangingPunct="1">
              <a:defRPr/>
            </a:pPr>
            <a:r>
              <a:rPr lang="fr" b="0" i="0" u="none" baseline="0"/>
              <a:t>Plan du cours</a:t>
            </a:r>
            <a:endParaRPr lang="fr" dirty="0"/>
          </a:p>
        </p:txBody>
      </p:sp>
      <p:sp>
        <p:nvSpPr>
          <p:cNvPr id="21508" name="Tijdelijke aanduiding voor tekst 2"/>
          <p:cNvSpPr>
            <a:spLocks noGrp="1"/>
          </p:cNvSpPr>
          <p:nvPr>
            <p:ph type="body" sz="quarter" idx="10"/>
            <p:custDataLst>
              <p:tags r:id="rId2"/>
            </p:custDataLst>
          </p:nvPr>
        </p:nvSpPr>
        <p:spPr>
          <a:xfrm>
            <a:off x="420687" y="1387475"/>
            <a:ext cx="8542338" cy="4214813"/>
          </a:xfrm>
        </p:spPr>
        <p:txBody>
          <a:bodyPr/>
          <a:lstStyle/>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Introduction</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Sélection de la méthode de </a:t>
            </a:r>
            <a:r>
              <a:rPr lang="fr" b="0" i="0" u="none" baseline="0" smtClean="0">
                <a:solidFill>
                  <a:schemeClr val="bg2">
                    <a:lumMod val="20000"/>
                    <a:lumOff val="80000"/>
                  </a:schemeClr>
                </a:solidFill>
              </a:rPr>
              <a:t>surveillance</a:t>
            </a:r>
            <a:endParaRPr lang="fr" b="0" i="0" u="none" baseline="0">
              <a:solidFill>
                <a:schemeClr val="bg2">
                  <a:lumMod val="20000"/>
                  <a:lumOff val="80000"/>
                </a:schemeClr>
              </a:solidFill>
            </a:endParaRP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Classification et analyse des images</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Évaluation de la précision</a:t>
            </a:r>
          </a:p>
          <a:p>
            <a:pPr marL="342900" indent="-342900" algn="l" rtl="0" eaLnBrk="1" hangingPunct="1">
              <a:lnSpc>
                <a:spcPct val="100000"/>
              </a:lnSpc>
              <a:buSzPct val="100000"/>
              <a:buFont typeface="Verdana" pitchFamily="34" charset="0"/>
              <a:buAutoNum type="arabicPeriod"/>
            </a:pPr>
            <a:r>
              <a:rPr lang="fr" b="1" i="0" u="none" baseline="0"/>
              <a:t>Limites de l’utilisation des données satellitaires</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840125"/>
          </a:xfrm>
        </p:spPr>
        <p:txBody>
          <a:bodyPr/>
          <a:lstStyle/>
          <a:p>
            <a:pPr algn="l" rtl="0" eaLnBrk="1" hangingPunct="1">
              <a:defRPr/>
            </a:pPr>
            <a:r>
              <a:rPr lang="fr" b="0" i="0" u="none" baseline="0"/>
              <a:t>Plan du cours</a:t>
            </a:r>
            <a:endParaRPr lang="fr" dirty="0"/>
          </a:p>
        </p:txBody>
      </p:sp>
      <p:sp>
        <p:nvSpPr>
          <p:cNvPr id="21508" name="Tijdelijke aanduiding voor tekst 2"/>
          <p:cNvSpPr>
            <a:spLocks noGrp="1"/>
          </p:cNvSpPr>
          <p:nvPr>
            <p:ph type="body" sz="quarter" idx="10"/>
            <p:custDataLst>
              <p:tags r:id="rId2"/>
            </p:custDataLst>
          </p:nvPr>
        </p:nvSpPr>
        <p:spPr>
          <a:xfrm>
            <a:off x="420687" y="1387475"/>
            <a:ext cx="8542338" cy="4214813"/>
          </a:xfrm>
        </p:spPr>
        <p:txBody>
          <a:bodyPr/>
          <a:lstStyle/>
          <a:p>
            <a:pPr marL="342900" indent="-342900" algn="l" rtl="0" eaLnBrk="1" hangingPunct="1">
              <a:lnSpc>
                <a:spcPct val="100000"/>
              </a:lnSpc>
              <a:buSzPct val="100000"/>
              <a:buFont typeface="Verdana" pitchFamily="34" charset="0"/>
              <a:buAutoNum type="arabicPeriod"/>
            </a:pPr>
            <a:r>
              <a:rPr lang="fr" b="1" i="0" u="none" baseline="0"/>
              <a:t>Introduction</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Sélection de la méthode de </a:t>
            </a:r>
            <a:r>
              <a:rPr lang="fr" b="0" i="0" u="none" baseline="0" smtClean="0">
                <a:solidFill>
                  <a:schemeClr val="bg2">
                    <a:lumMod val="20000"/>
                    <a:lumOff val="80000"/>
                  </a:schemeClr>
                </a:solidFill>
              </a:rPr>
              <a:t>surveillance</a:t>
            </a:r>
            <a:endParaRPr lang="fr" b="0" i="0" u="none" baseline="0">
              <a:solidFill>
                <a:schemeClr val="bg2">
                  <a:lumMod val="20000"/>
                  <a:lumOff val="80000"/>
                </a:schemeClr>
              </a:solidFill>
            </a:endParaRP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Classification et analyse des images</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Évaluation de la précision</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Limites de l’utilisation des données satellitaires</a:t>
            </a:r>
          </a:p>
        </p:txBody>
      </p:sp>
    </p:spTree>
    <p:extLst>
      <p:ext uri="{BB962C8B-B14F-4D97-AF65-F5344CB8AC3E}">
        <p14:creationId xmlns:p14="http://schemas.microsoft.com/office/powerpoint/2010/main" val="27029893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840125"/>
          </a:xfrm>
        </p:spPr>
        <p:txBody>
          <a:bodyPr/>
          <a:lstStyle/>
          <a:p>
            <a:pPr algn="l" rtl="0" eaLnBrk="1" hangingPunct="1">
              <a:defRPr/>
            </a:pPr>
            <a:r>
              <a:rPr lang="fr" sz="2800" b="0" i="0" u="none" baseline="0"/>
              <a:t>Principales raisons de ces limites</a:t>
            </a:r>
            <a:endParaRPr lang="fr" sz="2800" dirty="0"/>
          </a:p>
        </p:txBody>
      </p:sp>
      <p:sp>
        <p:nvSpPr>
          <p:cNvPr id="88068" name="Tijdelijke aanduiding voor tekst 2"/>
          <p:cNvSpPr>
            <a:spLocks noGrp="1"/>
          </p:cNvSpPr>
          <p:nvPr>
            <p:ph type="body" sz="quarter" idx="10"/>
            <p:custDataLst>
              <p:tags r:id="rId2"/>
            </p:custDataLst>
          </p:nvPr>
        </p:nvSpPr>
        <p:spPr>
          <a:xfrm>
            <a:off x="409575" y="1751013"/>
            <a:ext cx="8521700" cy="3706812"/>
          </a:xfrm>
        </p:spPr>
        <p:txBody>
          <a:bodyPr/>
          <a:lstStyle/>
          <a:p>
            <a:pPr algn="l" rtl="0" eaLnBrk="1" hangingPunct="1"/>
            <a:r>
              <a:rPr lang="fr" b="0" i="0" u="none" baseline="0" dirty="0"/>
              <a:t>Nuages et leurs ombres</a:t>
            </a:r>
          </a:p>
          <a:p>
            <a:pPr algn="l" rtl="0" eaLnBrk="1" hangingPunct="1"/>
            <a:r>
              <a:rPr lang="fr" b="0" i="0" u="none" baseline="0" dirty="0"/>
              <a:t>Autres effets atmosphériques (brume, fumée</a:t>
            </a:r>
            <a:r>
              <a:rPr lang="fr" b="0" i="0" u="none" baseline="0" dirty="0" smtClean="0"/>
              <a:t>, etc</a:t>
            </a:r>
            <a:r>
              <a:rPr lang="fr" b="0" i="0" u="none" baseline="0" dirty="0"/>
              <a:t>.)</a:t>
            </a:r>
          </a:p>
          <a:p>
            <a:pPr algn="l" rtl="0" eaLnBrk="1" hangingPunct="1"/>
            <a:r>
              <a:rPr lang="fr" b="0" i="0" u="none" baseline="0" dirty="0"/>
              <a:t>Effet de la topographie sur la réflectance</a:t>
            </a:r>
          </a:p>
          <a:p>
            <a:pPr algn="l" rtl="0" eaLnBrk="1" hangingPunct="1"/>
            <a:r>
              <a:rPr lang="fr" b="0" i="0" u="none" baseline="0" dirty="0"/>
              <a:t>Fréquence d’observation insuffisante (tropiques humides</a:t>
            </a:r>
            <a:r>
              <a:rPr lang="fr" b="0" i="0" u="none" baseline="0" dirty="0" smtClean="0"/>
              <a:t>, etc</a:t>
            </a:r>
            <a:r>
              <a:rPr lang="fr" b="0" i="0" u="none" baseline="0" dirty="0"/>
              <a:t>.)</a:t>
            </a:r>
          </a:p>
          <a:p>
            <a:pPr algn="l" rtl="0" eaLnBrk="1" hangingPunct="1"/>
            <a:r>
              <a:rPr lang="fr" b="0" i="0" u="none" baseline="0" dirty="0"/>
              <a:t>Pénurie de données historiques</a:t>
            </a:r>
          </a:p>
          <a:p>
            <a:pPr algn="l" rtl="0" eaLnBrk="1" hangingPunct="1"/>
            <a:r>
              <a:rPr lang="fr" b="0" i="0" u="none" baseline="0" dirty="0"/>
              <a:t>Compromis entre résolution spatiale et couverture</a:t>
            </a:r>
          </a:p>
          <a:p>
            <a:pPr algn="l" rtl="0" eaLnBrk="1" hangingPunct="1"/>
            <a:r>
              <a:rPr lang="fr" b="0" i="0" u="none" baseline="0" dirty="0"/>
              <a:t>Problème de comparabilité entre capteurs (série chronologique historique par exemple)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custDataLst>
              <p:tags r:id="rId1"/>
            </p:custDataLst>
          </p:nvPr>
        </p:nvSpPr>
        <p:spPr>
          <a:xfrm>
            <a:off x="360284" y="211140"/>
            <a:ext cx="8442796" cy="711885"/>
          </a:xfrm>
        </p:spPr>
        <p:txBody>
          <a:bodyPr/>
          <a:lstStyle/>
          <a:p>
            <a:pPr algn="l" rtl="0" eaLnBrk="1" hangingPunct="1">
              <a:lnSpc>
                <a:spcPts val="3000"/>
              </a:lnSpc>
              <a:defRPr/>
            </a:pPr>
            <a:r>
              <a:rPr lang="fr" sz="2400" b="0" i="0" u="none" baseline="0" dirty="0"/>
              <a:t>Principales raisons des </a:t>
            </a:r>
            <a:r>
              <a:rPr lang="fr" sz="2400" b="0" i="0" u="none" baseline="0" dirty="0" smtClean="0"/>
              <a:t>limites : </a:t>
            </a:r>
            <a:r>
              <a:rPr lang="fr" sz="2400" dirty="0"/>
              <a:t>n</a:t>
            </a:r>
            <a:r>
              <a:rPr lang="fr" sz="2400" b="0" i="0" u="none" baseline="0" dirty="0" smtClean="0"/>
              <a:t>ébulosité</a:t>
            </a:r>
            <a:endParaRPr lang="fr" sz="2400" b="0" i="0" u="none" baseline="0" dirty="0"/>
          </a:p>
        </p:txBody>
      </p:sp>
      <p:sp>
        <p:nvSpPr>
          <p:cNvPr id="90119" name="Text Box 8"/>
          <p:cNvSpPr txBox="1">
            <a:spLocks noChangeArrowheads="1"/>
          </p:cNvSpPr>
          <p:nvPr>
            <p:custDataLst>
              <p:tags r:id="rId2"/>
            </p:custDataLst>
          </p:nvPr>
        </p:nvSpPr>
        <p:spPr bwMode="auto">
          <a:xfrm>
            <a:off x="5562600" y="5392233"/>
            <a:ext cx="3267075" cy="366713"/>
          </a:xfrm>
          <a:prstGeom prst="rect">
            <a:avLst/>
          </a:prstGeom>
          <a:noFill/>
          <a:ln w="9525">
            <a:noFill/>
            <a:miter lim="800000"/>
            <a:headEnd/>
            <a:tailEnd/>
          </a:ln>
        </p:spPr>
        <p:txBody>
          <a:bodyPr>
            <a:spAutoFit/>
          </a:bodyPr>
          <a:lstStyle/>
          <a:p>
            <a:pPr algn="r" rtl="0"/>
            <a:r>
              <a:rPr lang="fr" b="0" i="0" u="none" baseline="0" dirty="0" smtClean="0"/>
              <a:t>Source : </a:t>
            </a:r>
            <a:r>
              <a:rPr lang="fr" b="0" i="0" u="none" baseline="0" dirty="0"/>
              <a:t>Herold 2009</a:t>
            </a:r>
            <a:r>
              <a:rPr lang="fr" b="0" i="0" u="none" baseline="0" dirty="0" smtClean="0"/>
              <a:t>.</a:t>
            </a:r>
            <a:endParaRPr lang="fr" dirty="0"/>
          </a:p>
        </p:txBody>
      </p:sp>
      <p:pic>
        <p:nvPicPr>
          <p:cNvPr id="7" name="Afbeelding 5"/>
          <p:cNvPicPr/>
          <p:nvPr>
            <p:custDataLst>
              <p:tags r:id="rId3"/>
            </p:custDataLst>
          </p:nvPr>
        </p:nvPicPr>
        <p:blipFill>
          <a:blip r:embed="rId7" cstate="print"/>
          <a:srcRect l="6144" t="18479"/>
          <a:stretch>
            <a:fillRect/>
          </a:stretch>
        </p:blipFill>
        <p:spPr bwMode="auto">
          <a:xfrm>
            <a:off x="76516" y="1018857"/>
            <a:ext cx="9010333" cy="3981768"/>
          </a:xfrm>
          <a:prstGeom prst="rect">
            <a:avLst/>
          </a:prstGeom>
          <a:noFill/>
        </p:spPr>
      </p:pic>
      <p:sp>
        <p:nvSpPr>
          <p:cNvPr id="3" name="TextBox 2"/>
          <p:cNvSpPr txBox="1"/>
          <p:nvPr>
            <p:custDataLst>
              <p:tags r:id="rId4"/>
            </p:custDataLst>
          </p:nvPr>
        </p:nvSpPr>
        <p:spPr>
          <a:xfrm>
            <a:off x="285750" y="5000625"/>
            <a:ext cx="8658225" cy="554447"/>
          </a:xfrm>
          <a:prstGeom prst="rect">
            <a:avLst/>
          </a:prstGeom>
          <a:noFill/>
        </p:spPr>
        <p:txBody>
          <a:bodyPr wrap="square" rtlCol="0">
            <a:spAutoFit/>
          </a:bodyPr>
          <a:lstStyle/>
          <a:p>
            <a:pPr lvl="0" algn="l" rtl="0">
              <a:lnSpc>
                <a:spcPts val="1800"/>
              </a:lnSpc>
            </a:pPr>
            <a:r>
              <a:rPr lang="fr" b="0" i="0" u="none" baseline="0"/>
              <a:t>Nébulosité annuelle moyenne selon MODIS M3 (moyenne de la fraction nuageuse) et EECRA (Extended Edited Cloud Report Archive)</a:t>
            </a:r>
            <a:endParaRPr lang="fr" dirty="0" smtClean="0">
              <a:latin typeface="Verdana" pitchFamily="34" charset="0"/>
            </a:endParaRPr>
          </a:p>
        </p:txBody>
      </p:sp>
    </p:spTree>
    <p:extLst>
      <p:ext uri="{BB962C8B-B14F-4D97-AF65-F5344CB8AC3E}">
        <p14:creationId xmlns:p14="http://schemas.microsoft.com/office/powerpoint/2010/main" val="2131339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4" descr="figure7__acquisitions_dates_1990_and_2000"/>
          <p:cNvPicPr>
            <a:picLocks noChangeAspect="1" noChangeArrowheads="1"/>
          </p:cNvPicPr>
          <p:nvPr>
            <p:custDataLst>
              <p:tags r:id="rId1"/>
            </p:custDataLst>
          </p:nvPr>
        </p:nvPicPr>
        <p:blipFill>
          <a:blip r:embed="rId8"/>
          <a:srcRect/>
          <a:stretch>
            <a:fillRect/>
          </a:stretch>
        </p:blipFill>
        <p:spPr bwMode="auto">
          <a:xfrm>
            <a:off x="2135188" y="757237"/>
            <a:ext cx="6875462" cy="4927443"/>
          </a:xfrm>
          <a:prstGeom prst="rect">
            <a:avLst/>
          </a:prstGeom>
          <a:noFill/>
          <a:ln w="9525">
            <a:noFill/>
            <a:miter lim="800000"/>
            <a:headEnd/>
            <a:tailEnd/>
          </a:ln>
        </p:spPr>
      </p:pic>
      <p:sp>
        <p:nvSpPr>
          <p:cNvPr id="2" name="Titel 1"/>
          <p:cNvSpPr>
            <a:spLocks noGrp="1"/>
          </p:cNvSpPr>
          <p:nvPr>
            <p:ph type="title" idx="4294967295"/>
            <p:custDataLst>
              <p:tags r:id="rId2"/>
            </p:custDataLst>
          </p:nvPr>
        </p:nvSpPr>
        <p:spPr>
          <a:xfrm>
            <a:off x="180974" y="177499"/>
            <a:ext cx="8715376" cy="505789"/>
          </a:xfrm>
        </p:spPr>
        <p:txBody>
          <a:bodyPr/>
          <a:lstStyle/>
          <a:p>
            <a:pPr algn="l" rtl="0" eaLnBrk="1" hangingPunct="1">
              <a:lnSpc>
                <a:spcPts val="3000"/>
              </a:lnSpc>
              <a:defRPr/>
            </a:pPr>
            <a:r>
              <a:rPr lang="fr" sz="2400" b="0" i="0" u="none" spc="-150" baseline="0" dirty="0"/>
              <a:t>Principales raisons des </a:t>
            </a:r>
            <a:r>
              <a:rPr lang="fr" sz="2400" b="0" i="0" u="none" spc="-150" baseline="0" dirty="0" smtClean="0"/>
              <a:t>limites : </a:t>
            </a:r>
            <a:r>
              <a:rPr lang="fr" sz="2400" spc="-150" dirty="0"/>
              <a:t>p</a:t>
            </a:r>
            <a:r>
              <a:rPr lang="fr" sz="2400" b="0" i="0" u="none" spc="-150" baseline="0" dirty="0" smtClean="0"/>
              <a:t>énurie </a:t>
            </a:r>
            <a:r>
              <a:rPr lang="fr" sz="2400" b="0" i="0" u="none" spc="-150" baseline="0" dirty="0"/>
              <a:t>de données historiques</a:t>
            </a:r>
          </a:p>
        </p:txBody>
      </p:sp>
      <p:sp>
        <p:nvSpPr>
          <p:cNvPr id="90116" name="Text Box 5"/>
          <p:cNvSpPr txBox="1">
            <a:spLocks noChangeArrowheads="1"/>
          </p:cNvSpPr>
          <p:nvPr>
            <p:custDataLst>
              <p:tags r:id="rId3"/>
            </p:custDataLst>
          </p:nvPr>
        </p:nvSpPr>
        <p:spPr bwMode="auto">
          <a:xfrm>
            <a:off x="390525" y="1533525"/>
            <a:ext cx="1335088" cy="1169551"/>
          </a:xfrm>
          <a:prstGeom prst="rect">
            <a:avLst/>
          </a:prstGeom>
          <a:noFill/>
          <a:ln w="9525">
            <a:noFill/>
            <a:miter lim="800000"/>
            <a:headEnd/>
            <a:tailEnd/>
          </a:ln>
        </p:spPr>
        <p:txBody>
          <a:bodyPr>
            <a:spAutoFit/>
          </a:bodyPr>
          <a:lstStyle/>
          <a:p>
            <a:pPr algn="ctr" rtl="0" eaLnBrk="0" hangingPunct="0">
              <a:spcBef>
                <a:spcPct val="50000"/>
              </a:spcBef>
            </a:pPr>
            <a:r>
              <a:rPr lang="fr" sz="1400" b="0" i="0" u="none" baseline="0" dirty="0">
                <a:solidFill>
                  <a:schemeClr val="bg2"/>
                </a:solidFill>
                <a:latin typeface="Verdana" pitchFamily="34" charset="0"/>
              </a:rPr>
              <a:t>Année effective d’acquisition pour l’année cible 1990</a:t>
            </a:r>
            <a:endParaRPr lang="fr" sz="1400" dirty="0">
              <a:solidFill>
                <a:schemeClr val="bg2"/>
              </a:solidFill>
              <a:latin typeface="Verdana" pitchFamily="34" charset="0"/>
            </a:endParaRPr>
          </a:p>
        </p:txBody>
      </p:sp>
      <p:sp>
        <p:nvSpPr>
          <p:cNvPr id="90118" name="Text Box 6"/>
          <p:cNvSpPr txBox="1">
            <a:spLocks noChangeArrowheads="1"/>
          </p:cNvSpPr>
          <p:nvPr>
            <p:custDataLst>
              <p:tags r:id="rId4"/>
            </p:custDataLst>
          </p:nvPr>
        </p:nvSpPr>
        <p:spPr bwMode="auto">
          <a:xfrm>
            <a:off x="409575" y="3924300"/>
            <a:ext cx="1335088" cy="1169551"/>
          </a:xfrm>
          <a:prstGeom prst="rect">
            <a:avLst/>
          </a:prstGeom>
          <a:noFill/>
          <a:ln w="9525">
            <a:noFill/>
            <a:miter lim="800000"/>
            <a:headEnd/>
            <a:tailEnd/>
          </a:ln>
        </p:spPr>
        <p:txBody>
          <a:bodyPr>
            <a:spAutoFit/>
          </a:bodyPr>
          <a:lstStyle/>
          <a:p>
            <a:pPr algn="ctr" rtl="0" eaLnBrk="0" hangingPunct="0">
              <a:spcBef>
                <a:spcPct val="50000"/>
              </a:spcBef>
            </a:pPr>
            <a:r>
              <a:rPr lang="fr" sz="1400" b="0" i="0" u="none" baseline="0">
                <a:solidFill>
                  <a:schemeClr val="bg2"/>
                </a:solidFill>
                <a:latin typeface="Verdana" pitchFamily="34" charset="0"/>
              </a:rPr>
              <a:t>Année effective d’acquisition pour l’année cible 2000</a:t>
            </a:r>
            <a:endParaRPr lang="fr" sz="1400" dirty="0">
              <a:solidFill>
                <a:schemeClr val="bg2"/>
              </a:solidFill>
              <a:latin typeface="Verdana" pitchFamily="34" charset="0"/>
            </a:endParaRPr>
          </a:p>
        </p:txBody>
      </p:sp>
      <p:sp>
        <p:nvSpPr>
          <p:cNvPr id="90119" name="Text Box 8"/>
          <p:cNvSpPr txBox="1">
            <a:spLocks noChangeArrowheads="1"/>
          </p:cNvSpPr>
          <p:nvPr>
            <p:custDataLst>
              <p:tags r:id="rId5"/>
            </p:custDataLst>
          </p:nvPr>
        </p:nvSpPr>
        <p:spPr bwMode="auto">
          <a:xfrm>
            <a:off x="5657850" y="5692489"/>
            <a:ext cx="3267075" cy="366713"/>
          </a:xfrm>
          <a:prstGeom prst="rect">
            <a:avLst/>
          </a:prstGeom>
          <a:noFill/>
          <a:ln w="9525">
            <a:noFill/>
            <a:miter lim="800000"/>
            <a:headEnd/>
            <a:tailEnd/>
          </a:ln>
        </p:spPr>
        <p:txBody>
          <a:bodyPr>
            <a:spAutoFit/>
          </a:bodyPr>
          <a:lstStyle/>
          <a:p>
            <a:pPr algn="r" rtl="0"/>
            <a:r>
              <a:rPr lang="fr" b="0" i="0" u="none" baseline="0" smtClean="0"/>
              <a:t>Source : JRC ; </a:t>
            </a:r>
            <a:r>
              <a:rPr lang="fr" b="0" i="0" u="none" baseline="0"/>
              <a:t>Beuchle et al. </a:t>
            </a:r>
            <a:r>
              <a:rPr lang="fr" b="0" i="0" u="none" baseline="0" smtClean="0"/>
              <a:t>2011</a:t>
            </a:r>
            <a:endParaRPr lang="fr" b="0" i="0" u="none" baseline="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9"/>
            <a:ext cx="8442796" cy="583727"/>
          </a:xfrm>
        </p:spPr>
        <p:txBody>
          <a:bodyPr/>
          <a:lstStyle/>
          <a:p>
            <a:pPr algn="l" rtl="0" eaLnBrk="1" hangingPunct="1">
              <a:defRPr/>
            </a:pPr>
            <a:r>
              <a:rPr lang="fr" b="0" i="0" u="none" baseline="0" dirty="0"/>
              <a:t>Récapitulatif</a:t>
            </a:r>
            <a:endParaRPr lang="fr" dirty="0"/>
          </a:p>
        </p:txBody>
      </p:sp>
      <p:sp>
        <p:nvSpPr>
          <p:cNvPr id="5" name="Tijdelijke aanduiding voor tekst 2"/>
          <p:cNvSpPr>
            <a:spLocks noGrp="1"/>
          </p:cNvSpPr>
          <p:nvPr>
            <p:ph type="body" sz="quarter" idx="10"/>
            <p:custDataLst>
              <p:tags r:id="rId2"/>
            </p:custDataLst>
          </p:nvPr>
        </p:nvSpPr>
        <p:spPr>
          <a:xfrm>
            <a:off x="133349" y="934497"/>
            <a:ext cx="8934451" cy="5044272"/>
          </a:xfrm>
        </p:spPr>
        <p:txBody>
          <a:bodyPr/>
          <a:lstStyle/>
          <a:p>
            <a:pPr algn="l" rtl="0" eaLnBrk="1" hangingPunct="1"/>
            <a:r>
              <a:rPr lang="fr" sz="2000" b="0" i="0" u="none" baseline="0" dirty="0"/>
              <a:t>Les recommandations du GIEC et les décisions de la CCNUCC fournissent des lignes directrices générales devant être suivies pour formuler des définitions nationales des forêts et des méthodes de surveillance pour les activités </a:t>
            </a:r>
            <a:r>
              <a:rPr lang="fr" sz="2000" b="0" i="0" u="none" baseline="0" dirty="0" smtClean="0"/>
              <a:t>REDD+.</a:t>
            </a:r>
            <a:endParaRPr lang="fr" sz="2000" dirty="0" smtClean="0"/>
          </a:p>
          <a:p>
            <a:pPr algn="l" rtl="0" eaLnBrk="1" hangingPunct="1"/>
            <a:r>
              <a:rPr lang="fr" sz="2000" b="0" i="0" u="none" baseline="0" dirty="0"/>
              <a:t>De nombreuses données et méthodes de télédétection peuvent être utilisées pour suivre les données sur les activités pour les forêts, de préférence </a:t>
            </a:r>
            <a:r>
              <a:rPr lang="fr" sz="2000" b="0" i="0" u="none" baseline="0" dirty="0" smtClean="0"/>
              <a:t>avec :</a:t>
            </a:r>
            <a:endParaRPr lang="fr" sz="2000" b="0" i="0" u="none" baseline="0" dirty="0"/>
          </a:p>
          <a:p>
            <a:pPr lvl="1" algn="l" rtl="0" eaLnBrk="1" hangingPunct="1">
              <a:spcBef>
                <a:spcPts val="600"/>
              </a:spcBef>
            </a:pPr>
            <a:r>
              <a:rPr lang="fr" sz="2000" b="0" i="0" u="none" spc="-100" dirty="0"/>
              <a:t>Une analyse d’images multidates pour détecter les modifications</a:t>
            </a:r>
          </a:p>
          <a:p>
            <a:pPr lvl="1" algn="l" rtl="0" eaLnBrk="1" hangingPunct="1">
              <a:spcBef>
                <a:spcPts val="600"/>
              </a:spcBef>
            </a:pPr>
            <a:r>
              <a:rPr lang="fr" sz="2000" b="0" i="0" u="none" baseline="0" dirty="0"/>
              <a:t>Des méthodes de classification dirigée répétables</a:t>
            </a:r>
          </a:p>
          <a:p>
            <a:pPr lvl="1" algn="l" rtl="0" eaLnBrk="1" hangingPunct="1">
              <a:spcBef>
                <a:spcPts val="600"/>
              </a:spcBef>
            </a:pPr>
            <a:r>
              <a:rPr lang="fr" sz="2000" b="0" i="0" u="none" baseline="0" dirty="0"/>
              <a:t>Une vérification visuelle et une évaluation rigoureuse de la précision des cartes établies</a:t>
            </a:r>
            <a:endParaRPr lang="fr" sz="2000" dirty="0"/>
          </a:p>
          <a:p>
            <a:pPr algn="l" rtl="0" eaLnBrk="1" hangingPunct="1"/>
            <a:r>
              <a:rPr lang="fr" sz="2000" b="0" i="0" u="none" baseline="0" dirty="0"/>
              <a:t>Malgré les limites des observations satellitaires, la télédétection est indispensable pour suivre les données sur les activités pour les forêts dans les pays tropicaux.</a:t>
            </a:r>
          </a:p>
        </p:txBody>
      </p:sp>
    </p:spTree>
    <p:extLst>
      <p:ext uri="{BB962C8B-B14F-4D97-AF65-F5344CB8AC3E}">
        <p14:creationId xmlns:p14="http://schemas.microsoft.com/office/powerpoint/2010/main" val="30868139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791650"/>
          </a:xfrm>
        </p:spPr>
        <p:txBody>
          <a:bodyPr/>
          <a:lstStyle/>
          <a:p>
            <a:pPr algn="l" rtl="0" eaLnBrk="1" hangingPunct="1">
              <a:defRPr/>
            </a:pPr>
            <a:r>
              <a:rPr lang="fr" b="0" i="0" u="none" baseline="0"/>
              <a:t>Exemples nationaux et exercices</a:t>
            </a:r>
            <a:endParaRPr lang="fr" dirty="0"/>
          </a:p>
        </p:txBody>
      </p:sp>
      <p:sp>
        <p:nvSpPr>
          <p:cNvPr id="92164" name="Tijdelijke aanduiding voor tekst 2"/>
          <p:cNvSpPr>
            <a:spLocks noGrp="1"/>
          </p:cNvSpPr>
          <p:nvPr>
            <p:ph type="body" sz="quarter" idx="10"/>
            <p:custDataLst>
              <p:tags r:id="rId2"/>
            </p:custDataLst>
          </p:nvPr>
        </p:nvSpPr>
        <p:spPr>
          <a:xfrm>
            <a:off x="230187" y="1273176"/>
            <a:ext cx="8609013" cy="4165600"/>
          </a:xfrm>
        </p:spPr>
        <p:txBody>
          <a:bodyPr/>
          <a:lstStyle/>
          <a:p>
            <a:pPr algn="l" rtl="0" eaLnBrk="1" hangingPunct="1">
              <a:lnSpc>
                <a:spcPct val="100000"/>
              </a:lnSpc>
              <a:buFont typeface="Wingdings" pitchFamily="2" charset="2"/>
              <a:buNone/>
            </a:pPr>
            <a:r>
              <a:rPr lang="fr" sz="2000" b="0" i="0" u="none" baseline="0"/>
              <a:t>Exemples nationaux</a:t>
            </a:r>
          </a:p>
          <a:p>
            <a:pPr algn="l" rtl="0" eaLnBrk="1" hangingPunct="1">
              <a:lnSpc>
                <a:spcPct val="100000"/>
              </a:lnSpc>
            </a:pPr>
            <a:r>
              <a:rPr lang="fr" sz="1600" b="0" i="0" u="none" baseline="0"/>
              <a:t>Brésil (programme PRODES de surveillance du déboisement)</a:t>
            </a:r>
          </a:p>
          <a:p>
            <a:pPr algn="l" rtl="0" eaLnBrk="1" hangingPunct="1">
              <a:lnSpc>
                <a:spcPct val="100000"/>
              </a:lnSpc>
            </a:pPr>
            <a:r>
              <a:rPr lang="fr" sz="1600" b="0" i="0" u="none" baseline="0"/>
              <a:t>Inde (</a:t>
            </a:r>
            <a:r>
              <a:rPr lang="fr" sz="1600" b="0" i="0" u="none" baseline="0" smtClean="0"/>
              <a:t>FSI : </a:t>
            </a:r>
            <a:r>
              <a:rPr lang="fr" sz="1600" b="0" i="0" u="none" baseline="0"/>
              <a:t>The Forest Survey of India)</a:t>
            </a:r>
            <a:endParaRPr lang="fr" sz="1600" dirty="0" smtClean="0"/>
          </a:p>
          <a:p>
            <a:pPr algn="l" rtl="0" eaLnBrk="1" hangingPunct="1">
              <a:lnSpc>
                <a:spcPct val="100000"/>
              </a:lnSpc>
            </a:pPr>
            <a:r>
              <a:rPr lang="fr" sz="1600" b="0" i="0" u="none" baseline="0"/>
              <a:t>République démocratique du Congo (échantillonnage systématique JRC-FAO)</a:t>
            </a:r>
          </a:p>
          <a:p>
            <a:pPr algn="l" rtl="0" eaLnBrk="1" hangingPunct="1">
              <a:lnSpc>
                <a:spcPct val="100000"/>
              </a:lnSpc>
              <a:buFont typeface="Wingdings" pitchFamily="2" charset="2"/>
              <a:buNone/>
            </a:pPr>
            <a:endParaRPr lang="fr" sz="1600" dirty="0" smtClean="0"/>
          </a:p>
          <a:p>
            <a:pPr algn="l" rtl="0" eaLnBrk="1" hangingPunct="1">
              <a:lnSpc>
                <a:spcPct val="100000"/>
              </a:lnSpc>
              <a:buFont typeface="Wingdings" pitchFamily="2" charset="2"/>
              <a:buNone/>
            </a:pPr>
            <a:r>
              <a:rPr lang="fr" sz="2000" b="0" i="0" u="none" baseline="0"/>
              <a:t>Exercices</a:t>
            </a:r>
          </a:p>
          <a:p>
            <a:pPr algn="l" rtl="0" eaLnBrk="1" hangingPunct="1">
              <a:lnSpc>
                <a:spcPct val="100000"/>
              </a:lnSpc>
            </a:pPr>
            <a:r>
              <a:rPr lang="fr" sz="1600" b="0" i="0" u="none" baseline="0"/>
              <a:t>Utilisation des séries chronologiques pour obtenir des estimations de l’évolution des superficies forestières</a:t>
            </a:r>
          </a:p>
          <a:p>
            <a:pPr algn="l" rtl="0" eaLnBrk="1" hangingPunct="1">
              <a:lnSpc>
                <a:spcPct val="100000"/>
              </a:lnSpc>
            </a:pPr>
            <a:endParaRPr lang="fr" sz="1600" dirty="0" smtClean="0"/>
          </a:p>
          <a:p>
            <a:pPr algn="l" rtl="0" eaLnBrk="1" hangingPunct="1">
              <a:lnSpc>
                <a:spcPct val="100000"/>
              </a:lnSpc>
              <a:buFont typeface="Wingdings" pitchFamily="2" charset="2"/>
              <a:buNone/>
            </a:pPr>
            <a:endParaRPr lang="fr" sz="1600" dirty="0" smtClean="0"/>
          </a:p>
          <a:p>
            <a:pPr algn="l" rtl="0" eaLnBrk="1" hangingPunct="1">
              <a:lnSpc>
                <a:spcPct val="100000"/>
              </a:lnSpc>
              <a:buFont typeface="Wingdings" pitchFamily="2" charset="2"/>
              <a:buNone/>
            </a:pPr>
            <a:endParaRPr lang="fr" sz="16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786329"/>
          </a:xfrm>
        </p:spPr>
        <p:txBody>
          <a:bodyPr/>
          <a:lstStyle/>
          <a:p>
            <a:pPr algn="l" rtl="0" eaLnBrk="1" hangingPunct="1">
              <a:defRPr/>
            </a:pPr>
            <a:r>
              <a:rPr lang="fr" sz="2800" b="0" i="0" u="none" baseline="0"/>
              <a:t>Modules complémentaires recommandés</a:t>
            </a:r>
            <a:endParaRPr lang="fr" sz="2800" dirty="0"/>
          </a:p>
        </p:txBody>
      </p:sp>
      <p:sp>
        <p:nvSpPr>
          <p:cNvPr id="108548" name="Tijdelijke aanduiding voor tekst 2"/>
          <p:cNvSpPr>
            <a:spLocks noGrp="1"/>
          </p:cNvSpPr>
          <p:nvPr>
            <p:ph type="body" sz="quarter" idx="10"/>
            <p:custDataLst>
              <p:tags r:id="rId2"/>
            </p:custDataLst>
          </p:nvPr>
        </p:nvSpPr>
        <p:spPr>
          <a:xfrm>
            <a:off x="420688" y="1520825"/>
            <a:ext cx="8521700" cy="4403725"/>
          </a:xfrm>
        </p:spPr>
        <p:txBody>
          <a:bodyPr/>
          <a:lstStyle/>
          <a:p>
            <a:pPr eaLnBrk="1" hangingPunct="1"/>
            <a:r>
              <a:rPr lang="fr" sz="2000" b="0" i="0" u="none" baseline="0" dirty="0">
                <a:solidFill>
                  <a:schemeClr val="accent4"/>
                </a:solidFill>
              </a:rPr>
              <a:t>Module 2.2</a:t>
            </a:r>
            <a:r>
              <a:rPr lang="fr" sz="2000" b="0" i="0" u="none" baseline="0" dirty="0"/>
              <a:t>, pour en savoir plus sur le suivi des données sur les activités </a:t>
            </a:r>
            <a:r>
              <a:rPr lang="en-US" sz="2000" dirty="0"/>
              <a:t>pour les </a:t>
            </a:r>
            <a:r>
              <a:rPr lang="en-US" sz="2000" dirty="0" err="1"/>
              <a:t>forêts</a:t>
            </a:r>
            <a:r>
              <a:rPr lang="en-US" sz="2000" dirty="0"/>
              <a:t> </a:t>
            </a:r>
            <a:r>
              <a:rPr lang="en-US" sz="2000" dirty="0" err="1"/>
              <a:t>restant</a:t>
            </a:r>
            <a:r>
              <a:rPr lang="en-US" sz="2000" dirty="0"/>
              <a:t> des </a:t>
            </a:r>
            <a:r>
              <a:rPr lang="en-US" sz="2000" dirty="0" err="1"/>
              <a:t>forêts</a:t>
            </a:r>
            <a:r>
              <a:rPr lang="en-US" sz="2000"/>
              <a:t> </a:t>
            </a:r>
            <a:r>
              <a:rPr lang="fr" sz="2000" b="0" i="0" u="none" baseline="0" smtClean="0"/>
              <a:t>(</a:t>
            </a:r>
            <a:r>
              <a:rPr lang="fr" sz="2000" b="0" i="0" u="none" baseline="0" dirty="0"/>
              <a:t>y compris la dégradation des forêts)</a:t>
            </a:r>
          </a:p>
          <a:p>
            <a:pPr algn="l" rtl="0"/>
            <a:r>
              <a:rPr lang="fr" sz="2000" b="0" i="0" u="none" baseline="0" dirty="0">
                <a:solidFill>
                  <a:schemeClr val="accent4"/>
                </a:solidFill>
              </a:rPr>
              <a:t>Module </a:t>
            </a:r>
            <a:r>
              <a:rPr lang="fr" sz="2000" b="0" i="0" u="none" baseline="0" dirty="0" smtClean="0">
                <a:solidFill>
                  <a:schemeClr val="accent4"/>
                </a:solidFill>
              </a:rPr>
              <a:t>2.8</a:t>
            </a:r>
            <a:r>
              <a:rPr lang="fr" sz="2000" b="0" i="0" u="none" baseline="0" dirty="0" smtClean="0"/>
              <a:t>, </a:t>
            </a:r>
            <a:r>
              <a:rPr lang="fr" sz="2000" b="0" i="0" u="none" baseline="0" dirty="0"/>
              <a:t>pour en savoir plus sur l’évolution de la technologie, notamment des données radar</a:t>
            </a:r>
          </a:p>
          <a:p>
            <a:pPr algn="l" rtl="0" eaLnBrk="1" hangingPunct="1"/>
            <a:r>
              <a:rPr lang="fr" sz="2000" b="0" i="0" u="none" baseline="0" dirty="0">
                <a:solidFill>
                  <a:schemeClr val="accent4"/>
                </a:solidFill>
              </a:rPr>
              <a:t>Modules 3.1 à 3.3</a:t>
            </a:r>
            <a:r>
              <a:rPr lang="fr" sz="2000" b="0" i="0" u="none" baseline="0" dirty="0"/>
              <a:t>, pour en savoir plus sur l’évaluation et la notification </a:t>
            </a:r>
            <a:r>
              <a:rPr lang="fr" sz="2000" b="0" i="0" u="none" baseline="0" dirty="0" smtClean="0"/>
              <a:t>REDD+</a:t>
            </a:r>
            <a:endParaRPr lang="fr" sz="2000" b="0" i="0" u="none" baseline="0" dirty="0"/>
          </a:p>
          <a:p>
            <a:pPr algn="l" rtl="0" eaLnBrk="1" hangingPunct="1">
              <a:buFont typeface="Wingdings" pitchFamily="2" charset="2"/>
              <a:buNone/>
            </a:pPr>
            <a:endParaRPr lang="fr"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7"/>
            <a:ext cx="8442796" cy="590083"/>
          </a:xfrm>
        </p:spPr>
        <p:txBody>
          <a:bodyPr/>
          <a:lstStyle/>
          <a:p>
            <a:pPr algn="l" rtl="0"/>
            <a:r>
              <a:rPr lang="fr" b="0" i="0" u="none" baseline="0"/>
              <a:t>Références</a:t>
            </a:r>
            <a:endParaRPr lang="fr" dirty="0"/>
          </a:p>
        </p:txBody>
      </p:sp>
      <p:sp>
        <p:nvSpPr>
          <p:cNvPr id="3" name="Text Placeholder 2"/>
          <p:cNvSpPr>
            <a:spLocks noGrp="1"/>
          </p:cNvSpPr>
          <p:nvPr>
            <p:ph type="body" sz="quarter" idx="10"/>
            <p:custDataLst>
              <p:tags r:id="rId2"/>
            </p:custDataLst>
          </p:nvPr>
        </p:nvSpPr>
        <p:spPr>
          <a:xfrm>
            <a:off x="421200" y="847692"/>
            <a:ext cx="8521188" cy="4404807"/>
          </a:xfrm>
        </p:spPr>
        <p:txBody>
          <a:bodyPr/>
          <a:lstStyle/>
          <a:p>
            <a:pPr algn="l" rtl="0">
              <a:lnSpc>
                <a:spcPct val="150000"/>
              </a:lnSpc>
            </a:pPr>
            <a:r>
              <a:rPr lang="fr" sz="1200" b="0" i="0" u="none" baseline="0" dirty="0"/>
              <a:t>Beuchle</a:t>
            </a:r>
            <a:r>
              <a:rPr lang="fr" sz="1200" b="0" i="0" u="none" baseline="0" dirty="0" smtClean="0"/>
              <a:t>, R</a:t>
            </a:r>
            <a:r>
              <a:rPr lang="fr" sz="1200" b="0" i="0" u="none" baseline="0" dirty="0"/>
              <a:t>., et al. 2011. “A Satellite Dataset for Tropical Forest Change Assessment.” </a:t>
            </a:r>
            <a:r>
              <a:rPr lang="fr" sz="1200" b="0" i="1" u="none" baseline="0" dirty="0"/>
              <a:t>International Journal of Remote Sensing</a:t>
            </a:r>
            <a:r>
              <a:rPr lang="fr" sz="1200" b="0" i="0" u="none" baseline="0" dirty="0"/>
              <a:t> </a:t>
            </a:r>
            <a:r>
              <a:rPr lang="fr" sz="1200" b="0" i="0" u="none" baseline="0" dirty="0" smtClean="0"/>
              <a:t>32 : 7009 – 7031</a:t>
            </a:r>
            <a:r>
              <a:rPr lang="fr" sz="1200" b="0" i="0" u="none" baseline="0" dirty="0"/>
              <a:t>. </a:t>
            </a:r>
            <a:r>
              <a:rPr lang="fr" sz="1200" b="0" i="0" u="none" baseline="0" dirty="0" smtClean="0"/>
              <a:t>doi : 10.1080/01431161.2011.611186</a:t>
            </a:r>
            <a:r>
              <a:rPr lang="fr" sz="1200" b="0" i="0" u="none" baseline="0" dirty="0"/>
              <a:t>.</a:t>
            </a:r>
          </a:p>
          <a:p>
            <a:pPr algn="l" rtl="0">
              <a:lnSpc>
                <a:spcPct val="150000"/>
              </a:lnSpc>
            </a:pPr>
            <a:r>
              <a:rPr lang="fr" sz="1200" b="0" i="0" u="none" baseline="0" dirty="0"/>
              <a:t>Bodart</a:t>
            </a:r>
            <a:r>
              <a:rPr lang="fr" sz="1200" b="0" i="0" u="none" baseline="0" dirty="0" smtClean="0"/>
              <a:t>, C</a:t>
            </a:r>
            <a:r>
              <a:rPr lang="fr" sz="1200" b="0" i="0" u="none" baseline="0" dirty="0"/>
              <a:t>., et al. 2011. “Pre-processing of a Sample of Multi-scene and Multi-date Landsat Imagery used to Monitor Forest Cover Changes over the Tropics.” </a:t>
            </a:r>
            <a:r>
              <a:rPr lang="fr" sz="1200" b="0" i="1" u="none" baseline="0" dirty="0"/>
              <a:t>ISPRS Journal of Photogrammetry and Remote Sensing </a:t>
            </a:r>
            <a:r>
              <a:rPr lang="fr" sz="1200" b="0" i="0" u="none" baseline="0" dirty="0" smtClean="0"/>
              <a:t>66 : 555 – 563</a:t>
            </a:r>
            <a:r>
              <a:rPr lang="fr" sz="1200" b="0" i="0" u="none" baseline="0" dirty="0"/>
              <a:t>.</a:t>
            </a:r>
            <a:endParaRPr lang="fr" sz="1200" dirty="0"/>
          </a:p>
          <a:p>
            <a:pPr algn="l" rtl="0">
              <a:lnSpc>
                <a:spcPct val="150000"/>
              </a:lnSpc>
            </a:pPr>
            <a:r>
              <a:rPr lang="fr" sz="1200" b="0" i="0" u="none" baseline="0" dirty="0"/>
              <a:t>Eva, H</a:t>
            </a:r>
            <a:r>
              <a:rPr lang="fr" sz="1200" b="0" i="0" u="none" baseline="0" dirty="0" smtClean="0"/>
              <a:t>. D</a:t>
            </a:r>
            <a:r>
              <a:rPr lang="fr" sz="1200" b="0" i="0" u="none" baseline="0" dirty="0"/>
              <a:t>., et al. 2012. “Forest Cover Changes in Tropical South and Central America from 1990 to 2005 and Related Carbon Emissions and Removals.” </a:t>
            </a:r>
            <a:r>
              <a:rPr lang="fr" sz="1200" b="0" i="1" u="none" baseline="0" dirty="0"/>
              <a:t>Remote Sensing</a:t>
            </a:r>
            <a:r>
              <a:rPr lang="fr" sz="1200" b="0" i="0" u="none" baseline="0" dirty="0"/>
              <a:t> 4 (5</a:t>
            </a:r>
            <a:r>
              <a:rPr lang="fr" sz="1200" b="0" i="0" u="none" baseline="0" dirty="0" smtClean="0"/>
              <a:t>) : 1369 – 1391</a:t>
            </a:r>
            <a:r>
              <a:rPr lang="fr" sz="1200" b="0" i="0" u="none" baseline="0" dirty="0"/>
              <a:t>. </a:t>
            </a:r>
            <a:r>
              <a:rPr lang="fr" sz="1200" b="0" i="0" u="none" baseline="0" dirty="0" smtClean="0"/>
              <a:t>doi : 10.3390/rs4051369</a:t>
            </a:r>
            <a:r>
              <a:rPr lang="fr" sz="1200" b="0" i="0" u="none" baseline="0" dirty="0"/>
              <a:t>.</a:t>
            </a:r>
            <a:endParaRPr lang="fr" sz="1200" dirty="0"/>
          </a:p>
          <a:p>
            <a:pPr algn="l" rtl="0">
              <a:lnSpc>
                <a:spcPct val="150000"/>
              </a:lnSpc>
            </a:pPr>
            <a:r>
              <a:rPr lang="fr" sz="1200" b="0" i="0" u="none" baseline="0" dirty="0"/>
              <a:t>FAO (Food and Agriculture Organization). 2010. </a:t>
            </a:r>
            <a:r>
              <a:rPr lang="fr" sz="1200" b="0" i="1" u="none" baseline="0" dirty="0"/>
              <a:t>FAO Forest Resources Assessment of 2010 </a:t>
            </a:r>
            <a:r>
              <a:rPr lang="fr" sz="1200" b="0" i="0" u="none" baseline="0" dirty="0"/>
              <a:t>(FRA). </a:t>
            </a:r>
            <a:r>
              <a:rPr lang="fr" sz="1200" b="0" i="0" u="none" baseline="0" dirty="0" smtClean="0"/>
              <a:t>Rome : </a:t>
            </a:r>
            <a:r>
              <a:rPr lang="fr" sz="1200" b="0" i="0" u="none" baseline="0" dirty="0"/>
              <a:t>FAO. http://www.fao.org/docrep/013/i1757e/i1757e.pdf.</a:t>
            </a:r>
            <a:endParaRPr lang="fr" sz="1200" dirty="0"/>
          </a:p>
          <a:p>
            <a:pPr algn="l" rtl="0">
              <a:lnSpc>
                <a:spcPct val="150000"/>
              </a:lnSpc>
            </a:pPr>
            <a:r>
              <a:rPr lang="fr" sz="1200" b="0" i="0" u="none" baseline="0" dirty="0"/>
              <a:t>FAO. 2015. </a:t>
            </a:r>
            <a:r>
              <a:rPr lang="fr" sz="1200" b="0" i="1" u="none" baseline="0" dirty="0"/>
              <a:t>FAO Forest Resources Assessment of 2015</a:t>
            </a:r>
            <a:r>
              <a:rPr lang="fr" sz="1200" b="0" i="0" u="none" baseline="0" dirty="0"/>
              <a:t> (FRA). </a:t>
            </a:r>
            <a:r>
              <a:rPr lang="fr" sz="1200" b="0" i="0" u="none" baseline="0" dirty="0" smtClean="0"/>
              <a:t>Rome : </a:t>
            </a:r>
            <a:r>
              <a:rPr lang="fr" sz="1200" b="0" i="0" u="none" baseline="0" dirty="0"/>
              <a:t>FAO. http://www.fao.org/forestry/fra/fra2015/en/.</a:t>
            </a:r>
            <a:endParaRPr lang="fr" sz="1200" dirty="0"/>
          </a:p>
          <a:p>
            <a:pPr algn="l" rtl="0">
              <a:lnSpc>
                <a:spcPct val="150000"/>
              </a:lnSpc>
            </a:pPr>
            <a:r>
              <a:rPr lang="fr" sz="1200" b="0" i="0" u="none" baseline="0" dirty="0"/>
              <a:t>GFOI (Global Forest Observations Initiative). 2014. </a:t>
            </a:r>
            <a:r>
              <a:rPr lang="fr" sz="1200" b="0" i="1" u="none" baseline="0" dirty="0"/>
              <a:t>Integrating Remote-sensing and Ground-based Observations for Estimation of Emissions and Removals of Greenhouse Gases in </a:t>
            </a:r>
            <a:r>
              <a:rPr lang="fr" sz="1200" b="0" i="1" u="none" baseline="0" dirty="0" smtClean="0"/>
              <a:t>Forests : </a:t>
            </a:r>
            <a:r>
              <a:rPr lang="fr" sz="1200" b="0" i="1" u="none" baseline="0" dirty="0"/>
              <a:t>Methods and Guidance from the Global Forest Observations Initiative</a:t>
            </a:r>
            <a:r>
              <a:rPr lang="fr" sz="1200" b="0" i="0" u="none" baseline="0" dirty="0"/>
              <a:t>. </a:t>
            </a:r>
            <a:r>
              <a:rPr lang="fr" sz="1200" b="0" i="0" u="none" baseline="0" dirty="0" smtClean="0"/>
              <a:t>(</a:t>
            </a:r>
            <a:r>
              <a:rPr lang="fr" sz="1200" b="0" i="0" u="none" baseline="0" dirty="0"/>
              <a:t>Often GFOI MGD.) Geneva, </a:t>
            </a:r>
            <a:r>
              <a:rPr lang="fr" sz="1200" b="0" i="0" u="none" baseline="0" dirty="0" smtClean="0"/>
              <a:t>Switzerland : </a:t>
            </a:r>
            <a:r>
              <a:rPr lang="fr" sz="1200" b="0" i="0" u="none" baseline="0" dirty="0"/>
              <a:t>Group on Earth Observations, version 1.0. http://www.gfoi.org/methods-guidance/.</a:t>
            </a:r>
            <a:endParaRPr lang="fr" sz="1200" dirty="0"/>
          </a:p>
        </p:txBody>
      </p:sp>
    </p:spTree>
    <p:extLst>
      <p:ext uri="{BB962C8B-B14F-4D97-AF65-F5344CB8AC3E}">
        <p14:creationId xmlns:p14="http://schemas.microsoft.com/office/powerpoint/2010/main" val="294731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custDataLst>
              <p:tags r:id="rId1"/>
            </p:custDataLst>
          </p:nvPr>
        </p:nvSpPr>
        <p:spPr>
          <a:xfrm>
            <a:off x="421200" y="229130"/>
            <a:ext cx="8521188" cy="4404807"/>
          </a:xfrm>
        </p:spPr>
        <p:txBody>
          <a:bodyPr/>
          <a:lstStyle/>
          <a:p>
            <a:pPr algn="l" rtl="0">
              <a:lnSpc>
                <a:spcPct val="150000"/>
              </a:lnSpc>
            </a:pPr>
            <a:r>
              <a:rPr lang="fr" sz="1200" b="0" i="0" u="none" baseline="0" smtClean="0"/>
              <a:t>GOFC-GOLD </a:t>
            </a:r>
            <a:r>
              <a:rPr lang="fr" sz="1200" b="0" i="0" u="none" baseline="0"/>
              <a:t>(Global Observation of Forest Cover and Land Dynamics). 2014. </a:t>
            </a:r>
            <a:r>
              <a:rPr lang="fr" sz="1200" b="0" i="1" u="none" baseline="0"/>
              <a:t>A Sourcebook of Methods and Procedures for Monitoring and Reporting </a:t>
            </a:r>
            <a:r>
              <a:rPr lang="fr" sz="1200" b="0" i="1" u="none" baseline="0" smtClean="0"/>
              <a:t>Anthropogenic Greenhouse Gas Emissions and Removals </a:t>
            </a:r>
            <a:r>
              <a:rPr lang="fr" sz="1200" b="0" i="1" u="none" baseline="0"/>
              <a:t>Associated with Deforestation, </a:t>
            </a:r>
            <a:r>
              <a:rPr lang="fr" sz="1200" b="0" i="1" u="none" baseline="0" smtClean="0"/>
              <a:t>Gains and Losses of Carbon Stocks in Forests Remaining </a:t>
            </a:r>
            <a:r>
              <a:rPr lang="fr" sz="1200" b="0" i="1" u="none" baseline="0"/>
              <a:t>Forests, </a:t>
            </a:r>
            <a:r>
              <a:rPr lang="fr" sz="1200" b="0" i="1" u="none" baseline="0" smtClean="0"/>
              <a:t>and Forestation</a:t>
            </a:r>
            <a:r>
              <a:rPr lang="fr" sz="1200" b="0" i="0" u="none" baseline="0"/>
              <a:t>. </a:t>
            </a:r>
            <a:r>
              <a:rPr lang="fr" sz="1200" b="0" i="0" u="none" baseline="0" smtClean="0"/>
              <a:t>(</a:t>
            </a:r>
            <a:r>
              <a:rPr lang="fr" sz="1200" b="0" i="0" u="none" baseline="0"/>
              <a:t>Often GOFC-GOLD Sourcebook.) </a:t>
            </a:r>
            <a:r>
              <a:rPr lang="fr" sz="1200" b="0" i="0" u="none" baseline="0" smtClean="0"/>
              <a:t>Netherland : </a:t>
            </a:r>
            <a:r>
              <a:rPr lang="fr" sz="1200" b="0" i="0" u="none" baseline="0"/>
              <a:t>GOFC-GOLD Land Cover Project Office, Wageningen University. http://www.gofcgold.wur.nl/redd/index.php.</a:t>
            </a:r>
            <a:endParaRPr lang="fr" sz="1200" dirty="0"/>
          </a:p>
          <a:p>
            <a:pPr algn="l" rtl="0">
              <a:lnSpc>
                <a:spcPct val="150000"/>
              </a:lnSpc>
            </a:pPr>
            <a:r>
              <a:rPr lang="fr" sz="1200" b="0" i="0" u="none" baseline="0"/>
              <a:t>Hansen, M</a:t>
            </a:r>
            <a:r>
              <a:rPr lang="fr" sz="1200" b="0" i="0" u="none" baseline="0" smtClean="0"/>
              <a:t>. C</a:t>
            </a:r>
            <a:r>
              <a:rPr lang="fr" sz="1200" b="0" i="0" u="none" baseline="0"/>
              <a:t>., et al. 2013. “High-resolution Global Maps of 21st-century Forest Cover Change.” </a:t>
            </a:r>
            <a:r>
              <a:rPr lang="fr" sz="1200" b="0" i="1" u="none" baseline="0"/>
              <a:t>Science</a:t>
            </a:r>
            <a:r>
              <a:rPr lang="fr" sz="1200" b="0" i="0" u="none" baseline="0"/>
              <a:t> </a:t>
            </a:r>
            <a:r>
              <a:rPr lang="fr" sz="1200" b="0" i="0" u="none" baseline="0" smtClean="0"/>
              <a:t>342 : 850 – 853</a:t>
            </a:r>
            <a:r>
              <a:rPr lang="fr" sz="1200" b="0" i="0" u="none" baseline="0"/>
              <a:t>.</a:t>
            </a:r>
            <a:endParaRPr lang="fr" sz="1200" dirty="0"/>
          </a:p>
          <a:p>
            <a:pPr algn="l" rtl="0">
              <a:lnSpc>
                <a:spcPct val="150000"/>
              </a:lnSpc>
            </a:pPr>
            <a:r>
              <a:rPr lang="fr" sz="1200" b="0" i="0" u="none" baseline="0"/>
              <a:t>Herold, M</a:t>
            </a:r>
            <a:r>
              <a:rPr lang="fr" sz="1200" b="0" i="0" u="none" baseline="0" smtClean="0"/>
              <a:t>. 2009</a:t>
            </a:r>
            <a:r>
              <a:rPr lang="fr" sz="1200" b="0" i="0" u="none" baseline="0"/>
              <a:t>. </a:t>
            </a:r>
            <a:r>
              <a:rPr lang="fr" sz="1200" b="0" i="1" u="none" baseline="0"/>
              <a:t>An Assessment of National Forest Monitoring Capabilities in Tropical Non-annex I </a:t>
            </a:r>
            <a:r>
              <a:rPr lang="fr" sz="1200" b="0" i="1" u="none" baseline="0" smtClean="0"/>
              <a:t>Countries : </a:t>
            </a:r>
            <a:r>
              <a:rPr lang="fr" sz="1200" b="0" i="1" u="none" baseline="0"/>
              <a:t>Recommendations for Capacity Building.</a:t>
            </a:r>
            <a:r>
              <a:rPr lang="fr" sz="1200" b="0" i="0" u="none" baseline="0"/>
              <a:t> Report for The Prince’s Rainforests Project and The Government of Norway. Friedrich-Schiller-Universität Jena and GOFC-GOLD. http://</a:t>
            </a:r>
            <a:r>
              <a:rPr lang="fr" sz="1200" b="0" i="0" u="none" baseline="0" smtClean="0"/>
              <a:t>princes.3cdn.net/8453c17981d0ae3cc8_q0m6vsqxd.pdf</a:t>
            </a:r>
            <a:endParaRPr lang="fr" sz="1200" dirty="0" smtClean="0"/>
          </a:p>
          <a:p>
            <a:pPr algn="l" rtl="0">
              <a:lnSpc>
                <a:spcPct val="150000"/>
              </a:lnSpc>
            </a:pPr>
            <a:r>
              <a:rPr lang="fr" sz="1200" b="0" i="0" u="none" baseline="0"/>
              <a:t>IPCC, 2003. </a:t>
            </a:r>
            <a:r>
              <a:rPr lang="fr" sz="1200" b="0" i="1" u="none" baseline="0"/>
              <a:t>2003 Good Practice Guidance for Land Use, Land-Use Change and Forestry</a:t>
            </a:r>
            <a:r>
              <a:rPr lang="fr" sz="1200" b="0" i="0" u="none" baseline="0"/>
              <a:t>, Prepared by the National Greenhouse Gas Inventories Programme, Penman</a:t>
            </a:r>
            <a:r>
              <a:rPr lang="fr" sz="1200" b="0" i="0" u="none" baseline="0" smtClean="0"/>
              <a:t>, J</a:t>
            </a:r>
            <a:r>
              <a:rPr lang="fr" sz="1200" b="0" i="0" u="none" baseline="0"/>
              <a:t>., Gytarsky</a:t>
            </a:r>
            <a:r>
              <a:rPr lang="fr" sz="1200" b="0" i="0" u="none" baseline="0" smtClean="0"/>
              <a:t>, M</a:t>
            </a:r>
            <a:r>
              <a:rPr lang="fr" sz="1200" b="0" i="0" u="none" baseline="0"/>
              <a:t>., Hiraishi</a:t>
            </a:r>
            <a:r>
              <a:rPr lang="fr" sz="1200" b="0" i="0" u="none" baseline="0" smtClean="0"/>
              <a:t>, T</a:t>
            </a:r>
            <a:r>
              <a:rPr lang="fr" sz="1200" b="0" i="0" u="none" baseline="0"/>
              <a:t>., Krug</a:t>
            </a:r>
            <a:r>
              <a:rPr lang="fr" sz="1200" b="0" i="0" u="none" baseline="0" smtClean="0"/>
              <a:t>, T</a:t>
            </a:r>
            <a:r>
              <a:rPr lang="fr" sz="1200" b="0" i="0" u="none" baseline="0"/>
              <a:t>., Kruger</a:t>
            </a:r>
            <a:r>
              <a:rPr lang="fr" sz="1200" b="0" i="0" u="none" baseline="0" smtClean="0"/>
              <a:t>, D</a:t>
            </a:r>
            <a:r>
              <a:rPr lang="fr" sz="1200" b="0" i="0" u="none" baseline="0"/>
              <a:t>., Pipatti</a:t>
            </a:r>
            <a:r>
              <a:rPr lang="fr" sz="1200" b="0" i="0" u="none" baseline="0" smtClean="0"/>
              <a:t>, R</a:t>
            </a:r>
            <a:r>
              <a:rPr lang="fr" sz="1200" b="0" i="0" u="none" baseline="0"/>
              <a:t>., Buendia</a:t>
            </a:r>
            <a:r>
              <a:rPr lang="fr" sz="1200" b="0" i="0" u="none" baseline="0" smtClean="0"/>
              <a:t>, L</a:t>
            </a:r>
            <a:r>
              <a:rPr lang="fr" sz="1200" b="0" i="0" u="none" baseline="0"/>
              <a:t>., Miwa</a:t>
            </a:r>
            <a:r>
              <a:rPr lang="fr" sz="1200" b="0" i="0" u="none" baseline="0" smtClean="0"/>
              <a:t>, K</a:t>
            </a:r>
            <a:r>
              <a:rPr lang="fr" sz="1200" b="0" i="0" u="none" baseline="0"/>
              <a:t>., Ngara</a:t>
            </a:r>
            <a:r>
              <a:rPr lang="fr" sz="1200" b="0" i="0" u="none" baseline="0" smtClean="0"/>
              <a:t>, T</a:t>
            </a:r>
            <a:r>
              <a:rPr lang="fr" sz="1200" b="0" i="0" u="none" baseline="0"/>
              <a:t>., Tanabe</a:t>
            </a:r>
            <a:r>
              <a:rPr lang="fr" sz="1200" b="0" i="0" u="none" baseline="0" smtClean="0"/>
              <a:t>, K</a:t>
            </a:r>
            <a:r>
              <a:rPr lang="fr" sz="1200" b="0" i="0" u="none" baseline="0"/>
              <a:t>., Wagner, F</a:t>
            </a:r>
            <a:r>
              <a:rPr lang="fr" sz="1200" b="0" i="0" u="none" baseline="0" smtClean="0"/>
              <a:t>. (</a:t>
            </a:r>
            <a:r>
              <a:rPr lang="fr" sz="1200" b="0" i="0" u="none" baseline="0"/>
              <a:t>eds.). </a:t>
            </a:r>
            <a:r>
              <a:rPr lang="fr" sz="1200" b="0" i="0" u="none" baseline="0" smtClean="0"/>
              <a:t>Published : </a:t>
            </a:r>
            <a:r>
              <a:rPr lang="fr" sz="1200" b="0" i="0" u="none" baseline="0"/>
              <a:t>IGES, Japan. </a:t>
            </a:r>
            <a:r>
              <a:rPr lang="fr" sz="1200" b="0" i="0" u="sng" baseline="0">
                <a:hlinkClick r:id="rId3"/>
              </a:rPr>
              <a:t>http://www.ipcc-nggip.iges.or.jp/public/gpglulucf/gpglulucf.html</a:t>
            </a:r>
            <a:r>
              <a:rPr lang="fr" sz="1200" b="0" i="0" u="none" baseline="0"/>
              <a:t> (Often referred to as IPCC GPG)</a:t>
            </a:r>
            <a:endParaRPr lang="fr" sz="1200" dirty="0" smtClean="0"/>
          </a:p>
          <a:p>
            <a:pPr algn="l" rtl="0">
              <a:lnSpc>
                <a:spcPct val="150000"/>
              </a:lnSpc>
            </a:pPr>
            <a:r>
              <a:rPr lang="fr" sz="1200" b="0" i="0" u="none" baseline="0"/>
              <a:t>Raši</a:t>
            </a:r>
            <a:r>
              <a:rPr lang="fr" sz="1200" b="0" i="0" u="none" baseline="0" smtClean="0"/>
              <a:t>, R</a:t>
            </a:r>
            <a:r>
              <a:rPr lang="fr" sz="1200" b="0" i="0" u="none" baseline="0"/>
              <a:t>., et al. 2011. “An Automated Approach for Segmenting and Classifying a Large Sample of Multi-date Landsat-type Imagery for pan-Tropical Forest Monitoring.” </a:t>
            </a:r>
            <a:r>
              <a:rPr lang="fr" sz="1200" b="0" i="1" u="none" baseline="0"/>
              <a:t>Remote Sensing of Environment </a:t>
            </a:r>
            <a:r>
              <a:rPr lang="fr" sz="1200" b="0" i="0" u="none" baseline="0" smtClean="0"/>
              <a:t>115 : 3659 – 3669</a:t>
            </a:r>
            <a:r>
              <a:rPr lang="fr" sz="1200" b="0" i="0" u="none" baseline="0"/>
              <a:t>.</a:t>
            </a:r>
            <a:endParaRPr lang="fr" sz="1200" dirty="0" smtClean="0"/>
          </a:p>
          <a:p>
            <a:pPr marL="0" indent="0" algn="l" rtl="0">
              <a:buNone/>
            </a:pPr>
            <a:endParaRPr lang="fr" sz="1200" dirty="0"/>
          </a:p>
        </p:txBody>
      </p:sp>
    </p:spTree>
    <p:extLst>
      <p:ext uri="{BB962C8B-B14F-4D97-AF65-F5344CB8AC3E}">
        <p14:creationId xmlns:p14="http://schemas.microsoft.com/office/powerpoint/2010/main" val="3182919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custDataLst>
              <p:tags r:id="rId1"/>
            </p:custDataLst>
          </p:nvPr>
        </p:nvSpPr>
        <p:spPr>
          <a:xfrm>
            <a:off x="421200" y="363600"/>
            <a:ext cx="8521188" cy="4404807"/>
          </a:xfrm>
        </p:spPr>
        <p:txBody>
          <a:bodyPr/>
          <a:lstStyle/>
          <a:p>
            <a:pPr algn="l" rtl="0">
              <a:lnSpc>
                <a:spcPct val="150000"/>
              </a:lnSpc>
            </a:pPr>
            <a:endParaRPr lang="fr" sz="1200" dirty="0"/>
          </a:p>
          <a:p>
            <a:pPr algn="l" rtl="0">
              <a:lnSpc>
                <a:spcPct val="150000"/>
              </a:lnSpc>
            </a:pPr>
            <a:r>
              <a:rPr lang="fr" sz="1200" b="0" i="0" u="none" baseline="0"/>
              <a:t>Simonetti</a:t>
            </a:r>
            <a:r>
              <a:rPr lang="fr" sz="1200" b="0" i="0" u="none" baseline="0" smtClean="0"/>
              <a:t>, D</a:t>
            </a:r>
            <a:r>
              <a:rPr lang="fr" sz="1200" b="0" i="0" u="none" baseline="0"/>
              <a:t>., et al. 2011. </a:t>
            </a:r>
            <a:r>
              <a:rPr lang="fr" sz="1200" b="0" i="1" u="none" baseline="0"/>
              <a:t>User Manual for the JRC Land Cover/Use Change Validation Tool</a:t>
            </a:r>
            <a:r>
              <a:rPr lang="fr" sz="1200" b="0" i="0" u="none" baseline="0"/>
              <a:t>. </a:t>
            </a:r>
            <a:r>
              <a:rPr lang="fr" sz="1200" b="0" i="0" u="none" baseline="0" smtClean="0"/>
              <a:t>EUR </a:t>
            </a:r>
            <a:r>
              <a:rPr lang="fr" sz="1200" b="0" i="0" u="none" baseline="0"/>
              <a:t>- Scientific and Technical Research Reports. </a:t>
            </a:r>
            <a:r>
              <a:rPr lang="fr" sz="1200" b="0" i="0" u="none" baseline="0" smtClean="0"/>
              <a:t>Brussels : </a:t>
            </a:r>
            <a:r>
              <a:rPr lang="fr" sz="1200" b="0" i="0" u="none" baseline="0"/>
              <a:t>Publications Office of the European Union. http://publications.jrc.ec.europa.eu/repository/handle/111111111/16104.</a:t>
            </a:r>
            <a:endParaRPr lang="fr" sz="1200" dirty="0"/>
          </a:p>
          <a:p>
            <a:pPr algn="l" rtl="0">
              <a:lnSpc>
                <a:spcPct val="150000"/>
              </a:lnSpc>
            </a:pPr>
            <a:r>
              <a:rPr lang="fr" sz="1200" b="0" i="0" u="none" baseline="0"/>
              <a:t>Stibig, H.J., et al. 2003. “Mapping of the Tropical Forest Cover of Insular Southeast Asia from SPOT4-Vegetation Images.” </a:t>
            </a:r>
            <a:r>
              <a:rPr lang="fr" sz="1200" b="0" i="1" u="none" baseline="0"/>
              <a:t>International Journal of Remote Sensing </a:t>
            </a:r>
            <a:r>
              <a:rPr lang="fr" sz="1200" b="0" i="0" u="none" baseline="0"/>
              <a:t>24 (18</a:t>
            </a:r>
            <a:r>
              <a:rPr lang="fr" sz="1200" b="0" i="0" u="none" baseline="0" smtClean="0"/>
              <a:t>) : 3651 – 3662</a:t>
            </a:r>
            <a:r>
              <a:rPr lang="fr" sz="1200" b="0" i="0" u="none" baseline="0"/>
              <a:t>.</a:t>
            </a:r>
            <a:endParaRPr lang="fr" sz="1200" dirty="0"/>
          </a:p>
          <a:p>
            <a:pPr algn="l" rtl="0">
              <a:lnSpc>
                <a:spcPct val="150000"/>
              </a:lnSpc>
            </a:pPr>
            <a:r>
              <a:rPr lang="fr" sz="1200" b="0" i="0" u="none" baseline="0"/>
              <a:t>USGS (US Geological Survey). 2015. Global Land Survey (GLS) Datasets. Last modified April 20, 2015. http://glovis.usgs.gov/.</a:t>
            </a:r>
            <a:endParaRPr lang="fr" sz="1200" dirty="0"/>
          </a:p>
          <a:p>
            <a:endParaRPr lang="fr" sz="1200" dirty="0"/>
          </a:p>
        </p:txBody>
      </p:sp>
    </p:spTree>
    <p:extLst>
      <p:ext uri="{BB962C8B-B14F-4D97-AF65-F5344CB8AC3E}">
        <p14:creationId xmlns:p14="http://schemas.microsoft.com/office/powerpoint/2010/main" val="2782508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291616" y="230188"/>
            <a:ext cx="8585683" cy="1558419"/>
          </a:xfrm>
        </p:spPr>
        <p:txBody>
          <a:bodyPr/>
          <a:lstStyle/>
          <a:p>
            <a:pPr algn="l" rtl="0" eaLnBrk="1" hangingPunct="1">
              <a:defRPr/>
            </a:pPr>
            <a:r>
              <a:rPr lang="fr" dirty="0"/>
              <a:t>Impératifs de la CCNUCC concernant la mesure et la notification des modifications des superficies forestières (1/2)</a:t>
            </a:r>
          </a:p>
        </p:txBody>
      </p:sp>
      <p:sp>
        <p:nvSpPr>
          <p:cNvPr id="23556" name="Tijdelijke aanduiding voor tekst 2"/>
          <p:cNvSpPr>
            <a:spLocks noGrp="1"/>
          </p:cNvSpPr>
          <p:nvPr>
            <p:ph type="body" sz="quarter" idx="10"/>
            <p:custDataLst>
              <p:tags r:id="rId2"/>
            </p:custDataLst>
          </p:nvPr>
        </p:nvSpPr>
        <p:spPr>
          <a:xfrm>
            <a:off x="420688" y="1941512"/>
            <a:ext cx="8380412" cy="4077451"/>
          </a:xfrm>
        </p:spPr>
        <p:txBody>
          <a:bodyPr/>
          <a:lstStyle/>
          <a:p>
            <a:pPr algn="l" rtl="0" eaLnBrk="1" hangingPunct="1"/>
            <a:r>
              <a:rPr lang="fr" b="0" i="0" u="none" baseline="0" dirty="0"/>
              <a:t>Les méthodes du GIEC et les principes de notification de la CCNUCC ont été adoptés pour le futur mécanisme </a:t>
            </a:r>
            <a:r>
              <a:rPr lang="fr" b="0" i="0" u="none" baseline="0" dirty="0" smtClean="0"/>
              <a:t>REDD+.</a:t>
            </a:r>
            <a:endParaRPr lang="fr" b="0" i="0" u="none" baseline="0" dirty="0"/>
          </a:p>
          <a:p>
            <a:pPr algn="l" rtl="0" eaLnBrk="1" hangingPunct="1"/>
            <a:r>
              <a:rPr lang="fr" b="0" i="0" u="none" baseline="0" dirty="0"/>
              <a:t>Les méthodes du GIEC visent la notification complète, fidèle, transparente, cohérente et comparable des émissions et absorptions de GES (dont les modifications des superficies forestières).</a:t>
            </a:r>
            <a:endParaRPr lang="fr" dirty="0" smtClean="0">
              <a:solidFill>
                <a:schemeClr val="accent4"/>
              </a:solidFill>
            </a:endParaRPr>
          </a:p>
          <a:p>
            <a:pPr algn="l" rtl="0" eaLnBrk="1" hangingPunct="1"/>
            <a:r>
              <a:rPr lang="fr" b="0" i="0" u="none" baseline="0" dirty="0"/>
              <a:t>La notification comprend également une description détaillée de la méthode d’inventoriage adoptée et des améliorations prévues.</a:t>
            </a:r>
          </a:p>
          <a:p>
            <a:pPr marL="0" indent="0" algn="l" rtl="0" eaLnBrk="1" hangingPunct="1">
              <a:buNone/>
            </a:pPr>
            <a:r>
              <a:rPr lang="fr" b="0" i="0" u="none" baseline="0" dirty="0">
                <a:solidFill>
                  <a:schemeClr val="accent4"/>
                </a:solidFill>
              </a:rPr>
              <a:t>Voir le Module 3.3 sur la notification des résultats </a:t>
            </a:r>
            <a:r>
              <a:rPr lang="fr" b="0" i="0" u="none" baseline="0" dirty="0" smtClean="0">
                <a:solidFill>
                  <a:schemeClr val="accent4"/>
                </a:solidFill>
              </a:rPr>
              <a:t>REDD+</a:t>
            </a:r>
            <a:endParaRPr lang="fr"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ijdelijke aanduiding voor tekst 2"/>
          <p:cNvSpPr>
            <a:spLocks noGrp="1"/>
          </p:cNvSpPr>
          <p:nvPr>
            <p:ph type="body" sz="quarter" idx="4294967295"/>
            <p:custDataLst>
              <p:tags r:id="rId1"/>
            </p:custDataLst>
          </p:nvPr>
        </p:nvSpPr>
        <p:spPr>
          <a:xfrm>
            <a:off x="239713" y="2242430"/>
            <a:ext cx="8647112" cy="2862122"/>
          </a:xfrm>
        </p:spPr>
        <p:txBody>
          <a:bodyPr/>
          <a:lstStyle/>
          <a:p>
            <a:pPr algn="l" rtl="0" eaLnBrk="1" hangingPunct="1"/>
            <a:r>
              <a:rPr lang="fr" b="0" i="0" u="none" baseline="0" dirty="0"/>
              <a:t>Les lignes directrices du GIEC font référence à deux types d’informations permettant de calculer les inventaires de gaz à effet de </a:t>
            </a:r>
            <a:r>
              <a:rPr lang="fr" b="0" i="0" u="none" baseline="0" dirty="0" smtClean="0"/>
              <a:t>serre : </a:t>
            </a:r>
            <a:r>
              <a:rPr lang="fr" b="0" i="0" u="none" baseline="0" dirty="0"/>
              <a:t>les </a:t>
            </a:r>
            <a:r>
              <a:rPr lang="fr" b="1" i="0" u="none" baseline="0" dirty="0"/>
              <a:t>données sur les activités</a:t>
            </a:r>
            <a:r>
              <a:rPr lang="fr" b="0" i="0" u="none" baseline="0" dirty="0"/>
              <a:t> et les </a:t>
            </a:r>
            <a:r>
              <a:rPr lang="fr" b="1" i="0" u="none" baseline="0" dirty="0"/>
              <a:t>facteurs d’émission</a:t>
            </a:r>
            <a:r>
              <a:rPr lang="fr" b="0" i="0" u="none" baseline="0" dirty="0"/>
              <a:t>.</a:t>
            </a:r>
          </a:p>
          <a:p>
            <a:pPr algn="l" rtl="0" eaLnBrk="1" hangingPunct="1"/>
            <a:r>
              <a:rPr lang="fr" b="0" i="0" u="none" baseline="0" dirty="0"/>
              <a:t>Pour ce qui est des données sur les activités, des données spatialement explicites sur le changement d’affectation des terres, obtenues par échantillonnage ou cartographie complète, sont encouragées.</a:t>
            </a:r>
          </a:p>
        </p:txBody>
      </p:sp>
      <p:sp>
        <p:nvSpPr>
          <p:cNvPr id="4" name="Titel 1"/>
          <p:cNvSpPr>
            <a:spLocks noGrp="1"/>
          </p:cNvSpPr>
          <p:nvPr>
            <p:ph type="title"/>
            <p:custDataLst>
              <p:tags r:id="rId2"/>
            </p:custDataLst>
          </p:nvPr>
        </p:nvSpPr>
        <p:spPr>
          <a:xfrm>
            <a:off x="291616" y="230187"/>
            <a:ext cx="8585683" cy="1578515"/>
          </a:xfrm>
        </p:spPr>
        <p:txBody>
          <a:bodyPr/>
          <a:lstStyle/>
          <a:p>
            <a:pPr algn="l" rtl="0" eaLnBrk="1" hangingPunct="1">
              <a:defRPr/>
            </a:pPr>
            <a:r>
              <a:rPr lang="fr" sz="2600" b="0" i="0" u="none" baseline="0" dirty="0"/>
              <a:t>Impératifs de la CCNUCC concernant la mesure et la notification des modifications des superficies forestières </a:t>
            </a:r>
            <a:r>
              <a:rPr lang="fr" sz="1600" b="0" i="0" u="none" baseline="0" dirty="0"/>
              <a:t>(2/2)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jdelijke aanduiding voor tekst 2"/>
          <p:cNvSpPr>
            <a:spLocks noGrp="1"/>
          </p:cNvSpPr>
          <p:nvPr>
            <p:ph type="body" sz="quarter" idx="10"/>
            <p:custDataLst>
              <p:tags r:id="rId1"/>
            </p:custDataLst>
          </p:nvPr>
        </p:nvSpPr>
        <p:spPr>
          <a:xfrm>
            <a:off x="420688" y="1520825"/>
            <a:ext cx="8521700" cy="4417751"/>
          </a:xfrm>
        </p:spPr>
        <p:txBody>
          <a:bodyPr/>
          <a:lstStyle/>
          <a:p>
            <a:pPr algn="l" rtl="0" eaLnBrk="1" hangingPunct="1"/>
            <a:r>
              <a:rPr lang="fr" sz="2000" b="0" i="0" u="none" spc="-150" baseline="0" dirty="0"/>
              <a:t>Les systèmes nationaux de surveillance doivent </a:t>
            </a:r>
            <a:r>
              <a:rPr lang="fr" sz="2000" b="0" i="0" u="none" spc="-150" baseline="0" dirty="0" smtClean="0"/>
              <a:t>impérativement :</a:t>
            </a:r>
            <a:endParaRPr lang="fr" sz="2000" b="0" i="0" u="none" spc="-150" baseline="0" dirty="0"/>
          </a:p>
          <a:p>
            <a:pPr marL="1244600" lvl="1" indent="-514350" algn="l" rtl="0" eaLnBrk="1" hangingPunct="1">
              <a:buFont typeface="Verdana" pitchFamily="34" charset="0"/>
              <a:buAutoNum type="romanLcPeriod"/>
            </a:pPr>
            <a:r>
              <a:rPr lang="fr" sz="2000" b="0" i="0" u="none" baseline="0" dirty="0"/>
              <a:t>Mesurer les changements portant sur l’ensemble des superficies forestières</a:t>
            </a:r>
          </a:p>
          <a:p>
            <a:pPr marL="1244600" lvl="1" indent="-514350" algn="l" rtl="0" eaLnBrk="1" hangingPunct="1">
              <a:buFont typeface="Verdana" pitchFamily="34" charset="0"/>
              <a:buAutoNum type="romanLcPeriod"/>
            </a:pPr>
            <a:r>
              <a:rPr lang="fr" sz="2000" b="0" i="0" u="none" baseline="0" dirty="0"/>
              <a:t>Utiliser des méthodes cohérentes pour obtenir des résultats fiables à intervalles réguliers</a:t>
            </a:r>
          </a:p>
          <a:p>
            <a:pPr marL="1244600" lvl="1" indent="-514350" algn="l" rtl="0" eaLnBrk="1" hangingPunct="1">
              <a:buFont typeface="Verdana" pitchFamily="34" charset="0"/>
              <a:buAutoNum type="romanLcPeriod"/>
            </a:pPr>
            <a:r>
              <a:rPr lang="fr" sz="2000" b="0" i="0" u="none" baseline="0" dirty="0"/>
              <a:t>Vérifier les résultats à l’aide d’observations au sol ou à très haute résolution</a:t>
            </a:r>
          </a:p>
          <a:p>
            <a:pPr algn="l" rtl="0" eaLnBrk="1" hangingPunct="1"/>
            <a:r>
              <a:rPr lang="fr" sz="2000" b="0" i="0" u="none" baseline="0" dirty="0"/>
              <a:t>La seule solution pratique pour mettre en œuvre de tels systèmes de surveillance dans les pays tropicaux, où l’accès aux zones forestières est souvent limité, consiste à interpréter les données de télédétection en se référant à des observations au sol.</a:t>
            </a:r>
          </a:p>
        </p:txBody>
      </p:sp>
      <p:sp>
        <p:nvSpPr>
          <p:cNvPr id="5" name="Titel 1"/>
          <p:cNvSpPr>
            <a:spLocks noGrp="1"/>
          </p:cNvSpPr>
          <p:nvPr>
            <p:ph type="title"/>
            <p:custDataLst>
              <p:tags r:id="rId2"/>
            </p:custDataLst>
          </p:nvPr>
        </p:nvSpPr>
        <p:spPr>
          <a:xfrm>
            <a:off x="291616" y="230188"/>
            <a:ext cx="8585683" cy="1141412"/>
          </a:xfrm>
        </p:spPr>
        <p:txBody>
          <a:bodyPr/>
          <a:lstStyle/>
          <a:p>
            <a:pPr algn="l" rtl="0" eaLnBrk="1" hangingPunct="1">
              <a:defRPr/>
            </a:pPr>
            <a:r>
              <a:rPr lang="fr" sz="2600" b="0" i="0" u="none" baseline="0"/>
              <a:t>Rôle clé de l’observation de la terre dans la surveillance des forêts tropicales</a:t>
            </a:r>
            <a:endParaRPr lang="fr" sz="2600" dirty="0" smtClean="0"/>
          </a:p>
        </p:txBody>
      </p:sp>
    </p:spTree>
    <p:extLst>
      <p:ext uri="{BB962C8B-B14F-4D97-AF65-F5344CB8AC3E}">
        <p14:creationId xmlns:p14="http://schemas.microsoft.com/office/powerpoint/2010/main" val="1849518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custDataLst>
              <p:tags r:id="rId1"/>
            </p:custDataLst>
          </p:nvPr>
        </p:nvSpPr>
        <p:spPr>
          <a:xfrm>
            <a:off x="349250" y="1549400"/>
            <a:ext cx="8521700" cy="4403725"/>
          </a:xfrm>
        </p:spPr>
        <p:txBody>
          <a:bodyPr/>
          <a:lstStyle/>
          <a:p>
            <a:pPr algn="l" rtl="0" eaLnBrk="1" hangingPunct="1">
              <a:defRPr/>
            </a:pPr>
            <a:r>
              <a:rPr lang="fr" sz="2000" b="0" i="0" u="none" baseline="0" dirty="0"/>
              <a:t>De nombreuses méthodes sont fiables et adaptées à la surveillance des forêts à l’échelle nationale. Les facteurs influençant la conception du système de surveillance </a:t>
            </a:r>
            <a:r>
              <a:rPr lang="fr" sz="2000" b="0" i="0" u="none" baseline="0" dirty="0" smtClean="0"/>
              <a:t>comprennent :</a:t>
            </a:r>
            <a:endParaRPr lang="fr" sz="2000" b="0" i="0" u="none" baseline="0" dirty="0"/>
          </a:p>
          <a:p>
            <a:pPr marL="1354137" lvl="2" indent="-457200" algn="l" rtl="0" eaLnBrk="1" hangingPunct="1">
              <a:lnSpc>
                <a:spcPct val="100000"/>
              </a:lnSpc>
              <a:spcBef>
                <a:spcPts val="0"/>
              </a:spcBef>
              <a:buFont typeface="+mj-lt"/>
              <a:buAutoNum type="romanUcPeriod"/>
              <a:defRPr/>
            </a:pPr>
            <a:endParaRPr lang="fr" sz="900" dirty="0" smtClean="0"/>
          </a:p>
          <a:p>
            <a:pPr marL="1354137" lvl="2" indent="-457200" algn="l" rtl="0" eaLnBrk="1" hangingPunct="1">
              <a:lnSpc>
                <a:spcPct val="100000"/>
              </a:lnSpc>
              <a:spcBef>
                <a:spcPts val="0"/>
              </a:spcBef>
              <a:buFont typeface="+mj-lt"/>
              <a:buAutoNum type="romanUcPeriod"/>
              <a:defRPr/>
            </a:pPr>
            <a:r>
              <a:rPr lang="fr" sz="1600" b="0" i="0" u="none" baseline="0" dirty="0"/>
              <a:t>La situation nationale, en particulier les définitions et les sources de données existantes</a:t>
            </a:r>
          </a:p>
          <a:p>
            <a:pPr marL="1354137" lvl="2" indent="-457200" algn="l" rtl="0" eaLnBrk="1" hangingPunct="1">
              <a:lnSpc>
                <a:spcPct val="100000"/>
              </a:lnSpc>
              <a:spcBef>
                <a:spcPts val="0"/>
              </a:spcBef>
              <a:buFont typeface="+mj-lt"/>
              <a:buAutoNum type="romanUcPeriod"/>
              <a:defRPr/>
            </a:pPr>
            <a:endParaRPr lang="fr" sz="900" dirty="0"/>
          </a:p>
          <a:p>
            <a:pPr marL="1354137" lvl="2" indent="-457200" algn="l" rtl="0" eaLnBrk="1" hangingPunct="1">
              <a:lnSpc>
                <a:spcPct val="100000"/>
              </a:lnSpc>
              <a:spcBef>
                <a:spcPts val="0"/>
              </a:spcBef>
              <a:buFont typeface="+mj-lt"/>
              <a:buAutoNum type="romanUcPeriod"/>
              <a:defRPr/>
            </a:pPr>
            <a:r>
              <a:rPr lang="fr" sz="1600" b="0" i="0" u="none" baseline="0" dirty="0"/>
              <a:t>Les décisions concernant la méthode d’évaluation du </a:t>
            </a:r>
            <a:r>
              <a:rPr lang="fr" sz="1600" b="0" i="0" u="none" baseline="0" dirty="0" smtClean="0"/>
              <a:t>changement :</a:t>
            </a:r>
            <a:endParaRPr lang="fr" sz="1600" dirty="0"/>
          </a:p>
          <a:p>
            <a:pPr marL="2039938" lvl="4" indent="-514350" algn="l" rtl="0" eaLnBrk="1" hangingPunct="1">
              <a:lnSpc>
                <a:spcPct val="100000"/>
              </a:lnSpc>
              <a:spcBef>
                <a:spcPts val="0"/>
              </a:spcBef>
              <a:buFont typeface="+mj-lt"/>
              <a:buAutoNum type="alphaLcPeriod"/>
              <a:defRPr/>
            </a:pPr>
            <a:r>
              <a:rPr lang="fr" sz="1600" b="0" i="0" u="none" baseline="0" dirty="0"/>
              <a:t>Imagerie </a:t>
            </a:r>
            <a:r>
              <a:rPr lang="fr" sz="1600" b="0" i="0" u="none" baseline="0" dirty="0" smtClean="0"/>
              <a:t>satellitaire</a:t>
            </a:r>
            <a:endParaRPr lang="fr" sz="1600" b="0" i="0" u="none" baseline="0" dirty="0"/>
          </a:p>
          <a:p>
            <a:pPr marL="2039938" lvl="4" indent="-514350" algn="l" rtl="0" eaLnBrk="1" hangingPunct="1">
              <a:lnSpc>
                <a:spcPct val="100000"/>
              </a:lnSpc>
              <a:spcBef>
                <a:spcPts val="0"/>
              </a:spcBef>
              <a:buFont typeface="+mj-lt"/>
              <a:buAutoNum type="alphaLcPeriod"/>
              <a:defRPr/>
            </a:pPr>
            <a:r>
              <a:rPr lang="fr" sz="1600" b="0" i="0" u="none" baseline="0" dirty="0"/>
              <a:t>Échantillonnage ou couverture complète</a:t>
            </a:r>
          </a:p>
          <a:p>
            <a:pPr marL="2039938" lvl="4" indent="-514350" algn="l" rtl="0" eaLnBrk="1" hangingPunct="1">
              <a:lnSpc>
                <a:spcPct val="100000"/>
              </a:lnSpc>
              <a:spcBef>
                <a:spcPts val="0"/>
              </a:spcBef>
              <a:buFont typeface="+mj-lt"/>
              <a:buAutoNum type="alphaLcPeriod"/>
              <a:defRPr/>
            </a:pPr>
            <a:r>
              <a:rPr lang="fr" sz="1600" b="0" i="0" u="none" baseline="0" dirty="0"/>
              <a:t>Interprétation entièrement visuelle ou semi-automatique</a:t>
            </a:r>
          </a:p>
          <a:p>
            <a:pPr marL="2039938" lvl="4" indent="-514350" algn="l" rtl="0" eaLnBrk="1" hangingPunct="1">
              <a:lnSpc>
                <a:spcPct val="100000"/>
              </a:lnSpc>
              <a:spcBef>
                <a:spcPts val="0"/>
              </a:spcBef>
              <a:buFont typeface="+mj-lt"/>
              <a:buAutoNum type="alphaLcPeriod"/>
              <a:defRPr/>
            </a:pPr>
            <a:r>
              <a:rPr lang="fr" sz="1600" b="0" i="0" u="none" baseline="0" dirty="0"/>
              <a:t>Évaluation de la précision ou de la cohérence</a:t>
            </a:r>
          </a:p>
          <a:p>
            <a:pPr marL="1982788" lvl="4" indent="-457200" algn="l" rtl="0" eaLnBrk="1" hangingPunct="1">
              <a:lnSpc>
                <a:spcPct val="100000"/>
              </a:lnSpc>
              <a:spcBef>
                <a:spcPts val="0"/>
              </a:spcBef>
              <a:buFont typeface="+mj-lt"/>
              <a:buAutoNum type="alphaLcPeriod"/>
              <a:defRPr/>
            </a:pPr>
            <a:endParaRPr lang="fr" sz="900" dirty="0"/>
          </a:p>
          <a:p>
            <a:pPr marL="1354137" lvl="2" indent="-457200" algn="l" rtl="0" eaLnBrk="1" hangingPunct="1">
              <a:lnSpc>
                <a:spcPct val="100000"/>
              </a:lnSpc>
              <a:spcBef>
                <a:spcPts val="0"/>
              </a:spcBef>
              <a:buFont typeface="+mj-lt"/>
              <a:buAutoNum type="romanUcPeriod"/>
              <a:defRPr/>
            </a:pPr>
            <a:r>
              <a:rPr lang="fr" sz="1600" b="0" i="0" u="none" baseline="0" dirty="0"/>
              <a:t>Les ressources </a:t>
            </a:r>
            <a:r>
              <a:rPr lang="fr" sz="1600" b="0" i="0" u="none" baseline="0" dirty="0" smtClean="0"/>
              <a:t>disponibles :</a:t>
            </a:r>
            <a:endParaRPr lang="fr" sz="1600" dirty="0"/>
          </a:p>
          <a:p>
            <a:pPr marL="2039938" lvl="4" indent="-514350" algn="l" rtl="0" eaLnBrk="1" hangingPunct="1">
              <a:lnSpc>
                <a:spcPct val="100000"/>
              </a:lnSpc>
              <a:spcBef>
                <a:spcPts val="0"/>
              </a:spcBef>
              <a:buFont typeface="+mj-lt"/>
              <a:buAutoNum type="romanLcPeriod"/>
              <a:defRPr/>
            </a:pPr>
            <a:r>
              <a:rPr lang="fr" sz="1600" b="0" i="0" u="none" baseline="0" dirty="0"/>
              <a:t>Ressources matérielles et logicielles</a:t>
            </a:r>
          </a:p>
          <a:p>
            <a:pPr marL="2039938" lvl="4" indent="-514350" algn="l" rtl="0" eaLnBrk="1" hangingPunct="1">
              <a:lnSpc>
                <a:spcPct val="100000"/>
              </a:lnSpc>
              <a:spcBef>
                <a:spcPts val="0"/>
              </a:spcBef>
              <a:buFont typeface="+mj-lt"/>
              <a:buAutoNum type="romanLcPeriod"/>
              <a:defRPr/>
            </a:pPr>
            <a:r>
              <a:rPr lang="fr" sz="1600" b="0" i="0" u="none" baseline="0" dirty="0"/>
              <a:t>Formation </a:t>
            </a:r>
            <a:r>
              <a:rPr lang="fr" sz="1600" b="0" i="0" u="none" baseline="0" dirty="0" smtClean="0"/>
              <a:t>requise</a:t>
            </a:r>
            <a:endParaRPr lang="fr" sz="2000" dirty="0"/>
          </a:p>
        </p:txBody>
      </p:sp>
      <p:sp>
        <p:nvSpPr>
          <p:cNvPr id="5" name="Titel 1"/>
          <p:cNvSpPr>
            <a:spLocks noGrp="1"/>
          </p:cNvSpPr>
          <p:nvPr>
            <p:ph type="title"/>
            <p:custDataLst>
              <p:tags r:id="rId2"/>
            </p:custDataLst>
          </p:nvPr>
        </p:nvSpPr>
        <p:spPr>
          <a:xfrm>
            <a:off x="291616" y="230189"/>
            <a:ext cx="8738084" cy="1179511"/>
          </a:xfrm>
        </p:spPr>
        <p:txBody>
          <a:bodyPr/>
          <a:lstStyle/>
          <a:p>
            <a:pPr algn="l" rtl="0" eaLnBrk="1" hangingPunct="1">
              <a:defRPr/>
            </a:pPr>
            <a:r>
              <a:rPr lang="fr" sz="2600" b="0" i="0" u="none" baseline="0"/>
              <a:t>Facteurs influençant la sélection et la mise en œuvre d’une méthode de surveillance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840125"/>
          </a:xfrm>
        </p:spPr>
        <p:txBody>
          <a:bodyPr/>
          <a:lstStyle/>
          <a:p>
            <a:pPr algn="l" rtl="0" eaLnBrk="1" hangingPunct="1">
              <a:defRPr/>
            </a:pPr>
            <a:r>
              <a:rPr lang="fr" b="0" i="0" u="none" baseline="0"/>
              <a:t>Plan du cours</a:t>
            </a:r>
            <a:endParaRPr lang="fr" dirty="0"/>
          </a:p>
        </p:txBody>
      </p:sp>
      <p:sp>
        <p:nvSpPr>
          <p:cNvPr id="21508" name="Tijdelijke aanduiding voor tekst 2"/>
          <p:cNvSpPr>
            <a:spLocks noGrp="1"/>
          </p:cNvSpPr>
          <p:nvPr>
            <p:ph type="body" sz="quarter" idx="10"/>
            <p:custDataLst>
              <p:tags r:id="rId2"/>
            </p:custDataLst>
          </p:nvPr>
        </p:nvSpPr>
        <p:spPr>
          <a:xfrm>
            <a:off x="420687" y="1387475"/>
            <a:ext cx="8542338" cy="4214813"/>
          </a:xfrm>
        </p:spPr>
        <p:txBody>
          <a:bodyPr/>
          <a:lstStyle/>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Introduction</a:t>
            </a:r>
          </a:p>
          <a:p>
            <a:pPr marL="342900" indent="-342900" algn="l" rtl="0" eaLnBrk="1" hangingPunct="1">
              <a:lnSpc>
                <a:spcPct val="100000"/>
              </a:lnSpc>
              <a:buSzPct val="100000"/>
              <a:buFont typeface="Verdana" pitchFamily="34" charset="0"/>
              <a:buAutoNum type="arabicPeriod"/>
            </a:pPr>
            <a:r>
              <a:rPr lang="fr" b="1" i="0" u="none" baseline="0"/>
              <a:t>Sélection de la méthode de </a:t>
            </a:r>
            <a:r>
              <a:rPr lang="fr" b="1" i="0" u="none" baseline="0" smtClean="0"/>
              <a:t>surveillance</a:t>
            </a:r>
            <a:endParaRPr lang="fr" b="1" i="0" u="none" baseline="0"/>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Classification et analyse des images</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Évaluation de la précision</a:t>
            </a:r>
          </a:p>
          <a:p>
            <a:pPr marL="342900" indent="-342900" algn="l" rtl="0" eaLnBrk="1" hangingPunct="1">
              <a:lnSpc>
                <a:spcPct val="100000"/>
              </a:lnSpc>
              <a:buClr>
                <a:schemeClr val="bg2">
                  <a:lumMod val="20000"/>
                  <a:lumOff val="80000"/>
                </a:schemeClr>
              </a:buClr>
              <a:buSzPct val="100000"/>
              <a:buFont typeface="Verdana" pitchFamily="34" charset="0"/>
              <a:buAutoNum type="arabicPeriod"/>
            </a:pPr>
            <a:r>
              <a:rPr lang="fr" b="0" i="0" u="none" baseline="0">
                <a:solidFill>
                  <a:schemeClr val="bg2">
                    <a:lumMod val="20000"/>
                    <a:lumOff val="80000"/>
                  </a:schemeClr>
                </a:solidFill>
              </a:rPr>
              <a:t>Limites de l’utilisation des données satellitaires</a:t>
            </a:r>
          </a:p>
        </p:txBody>
      </p:sp>
    </p:spTree>
    <p:extLst>
      <p:ext uri="{BB962C8B-B14F-4D97-AF65-F5344CB8AC3E}">
        <p14:creationId xmlns:p14="http://schemas.microsoft.com/office/powerpoint/2010/main" val="15089476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10"/>
</p:tagLst>
</file>

<file path=ppt/tags/tag101.xml><?xml version="1.0" encoding="utf-8"?>
<p:tagLst xmlns:a="http://schemas.openxmlformats.org/drawingml/2006/main" xmlns:r="http://schemas.openxmlformats.org/officeDocument/2006/relationships" xmlns:p="http://schemas.openxmlformats.org/presentationml/2006/main">
  <p:tag name="NUM" val="11"/>
</p:tagLst>
</file>

<file path=ppt/tags/tag102.xml><?xml version="1.0" encoding="utf-8"?>
<p:tagLst xmlns:a="http://schemas.openxmlformats.org/drawingml/2006/main" xmlns:r="http://schemas.openxmlformats.org/officeDocument/2006/relationships" xmlns:p="http://schemas.openxmlformats.org/presentationml/2006/main">
  <p:tag name="NUM" val="12"/>
</p:tagLst>
</file>

<file path=ppt/tags/tag103.xml><?xml version="1.0" encoding="utf-8"?>
<p:tagLst xmlns:a="http://schemas.openxmlformats.org/drawingml/2006/main" xmlns:r="http://schemas.openxmlformats.org/officeDocument/2006/relationships" xmlns:p="http://schemas.openxmlformats.org/presentationml/2006/main">
  <p:tag name="NUM" val="13"/>
</p:tagLst>
</file>

<file path=ppt/tags/tag104.xml><?xml version="1.0" encoding="utf-8"?>
<p:tagLst xmlns:a="http://schemas.openxmlformats.org/drawingml/2006/main" xmlns:r="http://schemas.openxmlformats.org/officeDocument/2006/relationships" xmlns:p="http://schemas.openxmlformats.org/presentationml/2006/main">
  <p:tag name="NUM" val="14"/>
</p:tagLst>
</file>

<file path=ppt/tags/tag105.xml><?xml version="1.0" encoding="utf-8"?>
<p:tagLst xmlns:a="http://schemas.openxmlformats.org/drawingml/2006/main" xmlns:r="http://schemas.openxmlformats.org/officeDocument/2006/relationships" xmlns:p="http://schemas.openxmlformats.org/presentationml/2006/main">
  <p:tag name="NUM" val="15"/>
</p:tagLst>
</file>

<file path=ppt/tags/tag106.xml><?xml version="1.0" encoding="utf-8"?>
<p:tagLst xmlns:a="http://schemas.openxmlformats.org/drawingml/2006/main" xmlns:r="http://schemas.openxmlformats.org/officeDocument/2006/relationships" xmlns:p="http://schemas.openxmlformats.org/presentationml/2006/main">
  <p:tag name="NUM" val="16"/>
</p:tagLst>
</file>

<file path=ppt/tags/tag107.xml><?xml version="1.0" encoding="utf-8"?>
<p:tagLst xmlns:a="http://schemas.openxmlformats.org/drawingml/2006/main" xmlns:r="http://schemas.openxmlformats.org/officeDocument/2006/relationships" xmlns:p="http://schemas.openxmlformats.org/presentationml/2006/main">
  <p:tag name="NUM" val="17"/>
</p:tagLst>
</file>

<file path=ppt/tags/tag108.xml><?xml version="1.0" encoding="utf-8"?>
<p:tagLst xmlns:a="http://schemas.openxmlformats.org/drawingml/2006/main" xmlns:r="http://schemas.openxmlformats.org/officeDocument/2006/relationships" xmlns:p="http://schemas.openxmlformats.org/presentationml/2006/main">
  <p:tag name="NUM" val="18"/>
</p:tagLst>
</file>

<file path=ppt/tags/tag109.xml><?xml version="1.0" encoding="utf-8"?>
<p:tagLst xmlns:a="http://schemas.openxmlformats.org/drawingml/2006/main" xmlns:r="http://schemas.openxmlformats.org/officeDocument/2006/relationships" xmlns:p="http://schemas.openxmlformats.org/presentationml/2006/main">
  <p:tag name="NUM" val="19"/>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20"/>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7"/>
</p:tagLst>
</file>

<file path=ppt/tags/tag127.xml><?xml version="1.0" encoding="utf-8"?>
<p:tagLst xmlns:a="http://schemas.openxmlformats.org/drawingml/2006/main" xmlns:r="http://schemas.openxmlformats.org/officeDocument/2006/relationships" xmlns:p="http://schemas.openxmlformats.org/presentationml/2006/main">
  <p:tag name="NUM" val="8"/>
</p:tagLst>
</file>

<file path=ppt/tags/tag128.xml><?xml version="1.0" encoding="utf-8"?>
<p:tagLst xmlns:a="http://schemas.openxmlformats.org/drawingml/2006/main" xmlns:r="http://schemas.openxmlformats.org/officeDocument/2006/relationships" xmlns:p="http://schemas.openxmlformats.org/presentationml/2006/main">
  <p:tag name="NUM" val="9"/>
</p:tagLst>
</file>

<file path=ppt/tags/tag129.xml><?xml version="1.0" encoding="utf-8"?>
<p:tagLst xmlns:a="http://schemas.openxmlformats.org/drawingml/2006/main" xmlns:r="http://schemas.openxmlformats.org/officeDocument/2006/relationships" xmlns:p="http://schemas.openxmlformats.org/presentationml/2006/main">
  <p:tag name="NUM" val="10"/>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11"/>
</p:tagLst>
</file>

<file path=ppt/tags/tag131.xml><?xml version="1.0" encoding="utf-8"?>
<p:tagLst xmlns:a="http://schemas.openxmlformats.org/drawingml/2006/main" xmlns:r="http://schemas.openxmlformats.org/officeDocument/2006/relationships" xmlns:p="http://schemas.openxmlformats.org/presentationml/2006/main">
  <p:tag name="NUM" val="12"/>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4"/>
</p:tagLst>
</file>

<file path=ppt/tags/tag138.xml><?xml version="1.0" encoding="utf-8"?>
<p:tagLst xmlns:a="http://schemas.openxmlformats.org/drawingml/2006/main" xmlns:r="http://schemas.openxmlformats.org/officeDocument/2006/relationships" xmlns:p="http://schemas.openxmlformats.org/presentationml/2006/main">
  <p:tag name="NUM" val="5"/>
</p:tagLst>
</file>

<file path=ppt/tags/tag139.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7"/>
</p:tagLst>
</file>

<file path=ppt/tags/tag141.xml><?xml version="1.0" encoding="utf-8"?>
<p:tagLst xmlns:a="http://schemas.openxmlformats.org/drawingml/2006/main" xmlns:r="http://schemas.openxmlformats.org/officeDocument/2006/relationships" xmlns:p="http://schemas.openxmlformats.org/presentationml/2006/main">
  <p:tag name="NUM" val="8"/>
</p:tagLst>
</file>

<file path=ppt/tags/tag142.xml><?xml version="1.0" encoding="utf-8"?>
<p:tagLst xmlns:a="http://schemas.openxmlformats.org/drawingml/2006/main" xmlns:r="http://schemas.openxmlformats.org/officeDocument/2006/relationships" xmlns:p="http://schemas.openxmlformats.org/presentationml/2006/main">
  <p:tag name="NUM" val="9"/>
</p:tagLst>
</file>

<file path=ppt/tags/tag143.xml><?xml version="1.0" encoding="utf-8"?>
<p:tagLst xmlns:a="http://schemas.openxmlformats.org/drawingml/2006/main" xmlns:r="http://schemas.openxmlformats.org/officeDocument/2006/relationships" xmlns:p="http://schemas.openxmlformats.org/presentationml/2006/main">
  <p:tag name="NUM" val="10"/>
</p:tagLst>
</file>

<file path=ppt/tags/tag144.xml><?xml version="1.0" encoding="utf-8"?>
<p:tagLst xmlns:a="http://schemas.openxmlformats.org/drawingml/2006/main" xmlns:r="http://schemas.openxmlformats.org/officeDocument/2006/relationships" xmlns:p="http://schemas.openxmlformats.org/presentationml/2006/main">
  <p:tag name="NUM" val="11"/>
</p:tagLst>
</file>

<file path=ppt/tags/tag145.xml><?xml version="1.0" encoding="utf-8"?>
<p:tagLst xmlns:a="http://schemas.openxmlformats.org/drawingml/2006/main" xmlns:r="http://schemas.openxmlformats.org/officeDocument/2006/relationships" xmlns:p="http://schemas.openxmlformats.org/presentationml/2006/main">
  <p:tag name="NUM" val="12"/>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5"/>
</p:tagLst>
</file>

<file path=ppt/tags/tag151.xml><?xml version="1.0" encoding="utf-8"?>
<p:tagLst xmlns:a="http://schemas.openxmlformats.org/drawingml/2006/main" xmlns:r="http://schemas.openxmlformats.org/officeDocument/2006/relationships" xmlns:p="http://schemas.openxmlformats.org/presentationml/2006/main">
  <p:tag name="NUM" val="6"/>
</p:tagLst>
</file>

<file path=ppt/tags/tag152.xml><?xml version="1.0" encoding="utf-8"?>
<p:tagLst xmlns:a="http://schemas.openxmlformats.org/drawingml/2006/main" xmlns:r="http://schemas.openxmlformats.org/officeDocument/2006/relationships" xmlns:p="http://schemas.openxmlformats.org/presentationml/2006/main">
  <p:tag name="NUM" val="7"/>
</p:tagLst>
</file>

<file path=ppt/tags/tag153.xml><?xml version="1.0" encoding="utf-8"?>
<p:tagLst xmlns:a="http://schemas.openxmlformats.org/drawingml/2006/main" xmlns:r="http://schemas.openxmlformats.org/officeDocument/2006/relationships" xmlns:p="http://schemas.openxmlformats.org/presentationml/2006/main">
  <p:tag name="NUM" val="8"/>
</p:tagLst>
</file>

<file path=ppt/tags/tag154.xml><?xml version="1.0" encoding="utf-8"?>
<p:tagLst xmlns:a="http://schemas.openxmlformats.org/drawingml/2006/main" xmlns:r="http://schemas.openxmlformats.org/officeDocument/2006/relationships" xmlns:p="http://schemas.openxmlformats.org/presentationml/2006/main">
  <p:tag name="NUM" val="9"/>
</p:tagLst>
</file>

<file path=ppt/tags/tag155.xml><?xml version="1.0" encoding="utf-8"?>
<p:tagLst xmlns:a="http://schemas.openxmlformats.org/drawingml/2006/main" xmlns:r="http://schemas.openxmlformats.org/officeDocument/2006/relationships" xmlns:p="http://schemas.openxmlformats.org/presentationml/2006/main">
  <p:tag name="NUM" val="10"/>
</p:tagLst>
</file>

<file path=ppt/tags/tag156.xml><?xml version="1.0" encoding="utf-8"?>
<p:tagLst xmlns:a="http://schemas.openxmlformats.org/drawingml/2006/main" xmlns:r="http://schemas.openxmlformats.org/officeDocument/2006/relationships" xmlns:p="http://schemas.openxmlformats.org/presentationml/2006/main">
  <p:tag name="NUM" val="11"/>
</p:tagLst>
</file>

<file path=ppt/tags/tag157.xml><?xml version="1.0" encoding="utf-8"?>
<p:tagLst xmlns:a="http://schemas.openxmlformats.org/drawingml/2006/main" xmlns:r="http://schemas.openxmlformats.org/officeDocument/2006/relationships" xmlns:p="http://schemas.openxmlformats.org/presentationml/2006/main">
  <p:tag name="NUM" val="12"/>
</p:tagLst>
</file>

<file path=ppt/tags/tag158.xml><?xml version="1.0" encoding="utf-8"?>
<p:tagLst xmlns:a="http://schemas.openxmlformats.org/drawingml/2006/main" xmlns:r="http://schemas.openxmlformats.org/officeDocument/2006/relationships" xmlns:p="http://schemas.openxmlformats.org/presentationml/2006/main">
  <p:tag name="NUM" val="13"/>
</p:tagLst>
</file>

<file path=ppt/tags/tag159.xml><?xml version="1.0" encoding="utf-8"?>
<p:tagLst xmlns:a="http://schemas.openxmlformats.org/drawingml/2006/main" xmlns:r="http://schemas.openxmlformats.org/officeDocument/2006/relationships" xmlns:p="http://schemas.openxmlformats.org/presentationml/2006/main">
  <p:tag name="NUM" val="14"/>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15"/>
</p:tagLst>
</file>

<file path=ppt/tags/tag161.xml><?xml version="1.0" encoding="utf-8"?>
<p:tagLst xmlns:a="http://schemas.openxmlformats.org/drawingml/2006/main" xmlns:r="http://schemas.openxmlformats.org/officeDocument/2006/relationships" xmlns:p="http://schemas.openxmlformats.org/presentationml/2006/main">
  <p:tag name="NUM" val="16"/>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4"/>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5"/>
</p:tagLst>
</file>

<file path=ppt/tags/tag177.xml><?xml version="1.0" encoding="utf-8"?>
<p:tagLst xmlns:a="http://schemas.openxmlformats.org/drawingml/2006/main" xmlns:r="http://schemas.openxmlformats.org/officeDocument/2006/relationships" xmlns:p="http://schemas.openxmlformats.org/presentationml/2006/main">
  <p:tag name="NUM" val="6"/>
</p:tagLst>
</file>

<file path=ppt/tags/tag178.xml><?xml version="1.0" encoding="utf-8"?>
<p:tagLst xmlns:a="http://schemas.openxmlformats.org/drawingml/2006/main" xmlns:r="http://schemas.openxmlformats.org/officeDocument/2006/relationships" xmlns:p="http://schemas.openxmlformats.org/presentationml/2006/main">
  <p:tag name="NUM" val="7"/>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1"/>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3"/>
</p:tagLst>
</file>

<file path=ppt/tags/tag192.xml><?xml version="1.0" encoding="utf-8"?>
<p:tagLst xmlns:a="http://schemas.openxmlformats.org/drawingml/2006/main" xmlns:r="http://schemas.openxmlformats.org/officeDocument/2006/relationships" xmlns:p="http://schemas.openxmlformats.org/presentationml/2006/main">
  <p:tag name="NUM" val="4"/>
</p:tagLst>
</file>

<file path=ppt/tags/tag193.xml><?xml version="1.0" encoding="utf-8"?>
<p:tagLst xmlns:a="http://schemas.openxmlformats.org/drawingml/2006/main" xmlns:r="http://schemas.openxmlformats.org/officeDocument/2006/relationships" xmlns:p="http://schemas.openxmlformats.org/presentationml/2006/main">
  <p:tag name="NUM" val="5"/>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8"/>
</p:tagLst>
</file>

<file path=ppt/tags/tag57.xml><?xml version="1.0" encoding="utf-8"?>
<p:tagLst xmlns:a="http://schemas.openxmlformats.org/drawingml/2006/main" xmlns:r="http://schemas.openxmlformats.org/officeDocument/2006/relationships" xmlns:p="http://schemas.openxmlformats.org/presentationml/2006/main">
  <p:tag name="NUM" val="9"/>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8"/>
</p:tagLst>
</file>

<file path=ppt/tags/tag66.xml><?xml version="1.0" encoding="utf-8"?>
<p:tagLst xmlns:a="http://schemas.openxmlformats.org/drawingml/2006/main" xmlns:r="http://schemas.openxmlformats.org/officeDocument/2006/relationships" xmlns:p="http://schemas.openxmlformats.org/presentationml/2006/main">
  <p:tag name="NUM" val="9"/>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9"/>
</p:tagLst>
</file>

<file path=ppt/tags/tag87.xml><?xml version="1.0" encoding="utf-8"?>
<p:tagLst xmlns:a="http://schemas.openxmlformats.org/drawingml/2006/main" xmlns:r="http://schemas.openxmlformats.org/officeDocument/2006/relationships" xmlns:p="http://schemas.openxmlformats.org/presentationml/2006/main">
  <p:tag name="NUM" val="10"/>
</p:tagLst>
</file>

<file path=ppt/tags/tag88.xml><?xml version="1.0" encoding="utf-8"?>
<p:tagLst xmlns:a="http://schemas.openxmlformats.org/drawingml/2006/main" xmlns:r="http://schemas.openxmlformats.org/officeDocument/2006/relationships" xmlns:p="http://schemas.openxmlformats.org/presentationml/2006/main">
  <p:tag name="NUM" val="11"/>
</p:tagLst>
</file>

<file path=ppt/tags/tag89.xml><?xml version="1.0" encoding="utf-8"?>
<p:tagLst xmlns:a="http://schemas.openxmlformats.org/drawingml/2006/main" xmlns:r="http://schemas.openxmlformats.org/officeDocument/2006/relationships" xmlns:p="http://schemas.openxmlformats.org/presentationml/2006/main">
  <p:tag name="NUM" val="12"/>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13"/>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7"/>
</p:tagLst>
</file>

<file path=ppt/tags/tag98.xml><?xml version="1.0" encoding="utf-8"?>
<p:tagLst xmlns:a="http://schemas.openxmlformats.org/drawingml/2006/main" xmlns:r="http://schemas.openxmlformats.org/officeDocument/2006/relationships" xmlns:p="http://schemas.openxmlformats.org/presentationml/2006/main">
  <p:tag name="NUM" val="8"/>
</p:tagLst>
</file>

<file path=ppt/tags/tag9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Wageningen UR">
  <a:themeElements>
    <a:clrScheme name="WHUK - 010412">
      <a:dk1>
        <a:srgbClr val="005172"/>
      </a:dk1>
      <a:lt1>
        <a:srgbClr val="FFFFFF"/>
      </a:lt1>
      <a:dk2>
        <a:srgbClr val="34B233"/>
      </a:dk2>
      <a:lt2>
        <a:srgbClr val="005172"/>
      </a:lt2>
      <a:accent1>
        <a:srgbClr val="519FD7"/>
      </a:accent1>
      <a:accent2>
        <a:srgbClr val="948A8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18935</TotalTime>
  <Words>6701</Words>
  <Application>Microsoft Office PowerPoint</Application>
  <PresentationFormat>On-screen Show (4:3)</PresentationFormat>
  <Paragraphs>529</Paragraphs>
  <Slides>48</Slides>
  <Notes>43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6" baseType="lpstr">
      <vt:lpstr>ＭＳ Ｐゴシック</vt:lpstr>
      <vt:lpstr>Arial</vt:lpstr>
      <vt:lpstr>Calibri</vt:lpstr>
      <vt:lpstr>Times New Roman</vt:lpstr>
      <vt:lpstr>Verdana</vt:lpstr>
      <vt:lpstr>Wingdings</vt:lpstr>
      <vt:lpstr>Wageningen UR</vt:lpstr>
      <vt:lpstr>Image</vt:lpstr>
      <vt:lpstr>Module 2.1 Suivi des données sur les activités pour les forêts à l’aide de la télédétection</vt:lpstr>
      <vt:lpstr>Documents de référence</vt:lpstr>
      <vt:lpstr>Plan du cours</vt:lpstr>
      <vt:lpstr>Plan du cours</vt:lpstr>
      <vt:lpstr>Impératifs de la CCNUCC concernant la mesure et la notification des modifications des superficies forestières (1/2)</vt:lpstr>
      <vt:lpstr>Impératifs de la CCNUCC concernant la mesure et la notification des modifications des superficies forestières (2/2)</vt:lpstr>
      <vt:lpstr>Rôle clé de l’observation de la terre dans la surveillance des forêts tropicales</vt:lpstr>
      <vt:lpstr>Facteurs influençant la sélection et la mise en œuvre d’une méthode de surveillance</vt:lpstr>
      <vt:lpstr>Plan du cours</vt:lpstr>
      <vt:lpstr>Données requises sur les activités</vt:lpstr>
      <vt:lpstr>Définition des forêts (1/2)</vt:lpstr>
      <vt:lpstr>Définition des forêts (2/2)</vt:lpstr>
      <vt:lpstr>Désignation de l’espace forestier</vt:lpstr>
      <vt:lpstr>Sélection des images satellitaires</vt:lpstr>
      <vt:lpstr>Utilité des capteurs optiques à différentes résolutions pour la surveillance du déboisement</vt:lpstr>
      <vt:lpstr>Exemple d’image composite SPOT VGT avec une résolution de 1 km pour l’année 2000 couvrant l’Asie du Sud-Est</vt:lpstr>
      <vt:lpstr>Exemple de carte du couvert forestier pour l’Asie du Sud-Est insulaire obtenue à partir d’images SPOT VGT à 1 km</vt:lpstr>
      <vt:lpstr>Exemple de carte du couvert forestier établie à partir d’images Landsat TM d’un site du Brésil (résolution de 30 m)</vt:lpstr>
      <vt:lpstr>Décision entre une couverture complète et une couverture par échantillonnage</vt:lpstr>
      <vt:lpstr>Échantillonnage systématique et stratifié</vt:lpstr>
      <vt:lpstr>Plan du cours</vt:lpstr>
      <vt:lpstr>Traitement des données satellitaires</vt:lpstr>
      <vt:lpstr>Corrections géométriques : exemple d’utilisation d’une série de données GLS pour le co-enregistrement des images</vt:lpstr>
      <vt:lpstr>Correction radiométrique et atmosphérique : Exemple de chaîne de prétraitement automatique du Centre commun de recherche (CE)</vt:lpstr>
      <vt:lpstr>Analyse des données satellitaires</vt:lpstr>
      <vt:lpstr>PowerPoint Presentation</vt:lpstr>
      <vt:lpstr>Délimitation visuelle des entités terrestres</vt:lpstr>
      <vt:lpstr>Segmentation d’images multidates</vt:lpstr>
      <vt:lpstr>PowerPoint Presentation</vt:lpstr>
      <vt:lpstr>Classification numérique des segments d’images</vt:lpstr>
      <vt:lpstr>PowerPoint Presentation</vt:lpstr>
      <vt:lpstr>Exemple de modification du couvert forestier établie à partir d’images Landsat TM d’un site du Brésil</vt:lpstr>
      <vt:lpstr>Vérification visuelle</vt:lpstr>
      <vt:lpstr>PowerPoint Presentation</vt:lpstr>
      <vt:lpstr>Plan du cours</vt:lpstr>
      <vt:lpstr>Concepts fondamentaux d’une évaluation de la précision</vt:lpstr>
      <vt:lpstr>PowerPoint Presentation</vt:lpstr>
      <vt:lpstr>Considérations en matière de notification</vt:lpstr>
      <vt:lpstr>Plan du cours</vt:lpstr>
      <vt:lpstr>Principales raisons de ces limites</vt:lpstr>
      <vt:lpstr>Principales raisons des limites : nébulosité</vt:lpstr>
      <vt:lpstr>Principales raisons des limites : pénurie de données historiques</vt:lpstr>
      <vt:lpstr>Récapitulatif</vt:lpstr>
      <vt:lpstr>Exemples nationaux et exercices</vt:lpstr>
      <vt:lpstr>Modules complémentaires recommandés</vt:lpstr>
      <vt:lpstr>Références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Cecile Jannotin</cp:lastModifiedBy>
  <cp:revision>1080</cp:revision>
  <dcterms:created xsi:type="dcterms:W3CDTF">2011-09-29T08:30:03Z</dcterms:created>
  <dcterms:modified xsi:type="dcterms:W3CDTF">2015-06-19T21:30:04Z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WHUK.pptx</vt:lpwstr>
  </property>
</Properties>
</file>